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sldIdLst>
    <p:sldId id="256" r:id="rId2"/>
    <p:sldId id="278" r:id="rId3"/>
    <p:sldId id="264" r:id="rId4"/>
    <p:sldId id="280" r:id="rId5"/>
    <p:sldId id="281" r:id="rId6"/>
    <p:sldId id="282" r:id="rId7"/>
    <p:sldId id="284" r:id="rId8"/>
    <p:sldId id="283" r:id="rId9"/>
    <p:sldId id="277" r:id="rId10"/>
  </p:sldIdLst>
  <p:sldSz cx="12192000" cy="6858000"/>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53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2FA1EB9E-BC35-4B95-9171-530633A40D99}" type="datetimeFigureOut">
              <a:rPr lang="de-DE" smtClean="0"/>
              <a:t>16.04.2026</a:t>
            </a:fld>
            <a:endParaRPr lang="de-DE"/>
          </a:p>
        </p:txBody>
      </p:sp>
      <p:sp>
        <p:nvSpPr>
          <p:cNvPr id="4" name="Folienbildplatzhalt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677A946E-A3BA-4695-AA74-74E1CBA382C5}" type="slidenum">
              <a:rPr lang="de-DE" smtClean="0"/>
              <a:t>‹Nr.›</a:t>
            </a:fld>
            <a:endParaRPr lang="de-DE"/>
          </a:p>
        </p:txBody>
      </p:sp>
    </p:spTree>
    <p:extLst>
      <p:ext uri="{BB962C8B-B14F-4D97-AF65-F5344CB8AC3E}">
        <p14:creationId xmlns:p14="http://schemas.microsoft.com/office/powerpoint/2010/main" val="33638485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BD49F3-7CC8-FE24-9A17-DC8FB92668AE}"/>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58C16543-3ADD-AA09-01CE-E61ACB202B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978475C8-F1C3-4BC8-CCE3-C752ECE68E8B}"/>
              </a:ext>
            </a:extLst>
          </p:cNvPr>
          <p:cNvSpPr>
            <a:spLocks noGrp="1"/>
          </p:cNvSpPr>
          <p:nvPr>
            <p:ph type="dt" sz="half" idx="10"/>
          </p:nvPr>
        </p:nvSpPr>
        <p:spPr/>
        <p:txBody>
          <a:bodyPr/>
          <a:lstStyle/>
          <a:p>
            <a:fld id="{3305D0B0-841F-4787-BB97-7CDD5C40E84E}" type="datetimeFigureOut">
              <a:rPr lang="de-DE" smtClean="0"/>
              <a:t>16.04.2026</a:t>
            </a:fld>
            <a:endParaRPr lang="de-DE"/>
          </a:p>
        </p:txBody>
      </p:sp>
      <p:sp>
        <p:nvSpPr>
          <p:cNvPr id="5" name="Fußzeilenplatzhalter 4">
            <a:extLst>
              <a:ext uri="{FF2B5EF4-FFF2-40B4-BE49-F238E27FC236}">
                <a16:creationId xmlns:a16="http://schemas.microsoft.com/office/drawing/2014/main" id="{ED7059FF-B74C-2535-6FC5-C6820668565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78F4A60-A8DB-07F0-E38E-11E6D2A04183}"/>
              </a:ext>
            </a:extLst>
          </p:cNvPr>
          <p:cNvSpPr>
            <a:spLocks noGrp="1"/>
          </p:cNvSpPr>
          <p:nvPr>
            <p:ph type="sldNum" sz="quarter" idx="12"/>
          </p:nvPr>
        </p:nvSpPr>
        <p:spPr/>
        <p:txBody>
          <a:bodyPr/>
          <a:lstStyle/>
          <a:p>
            <a:fld id="{6F4321D7-18E2-403C-B93E-231D3FC03846}" type="slidenum">
              <a:rPr lang="de-DE" smtClean="0"/>
              <a:t>‹Nr.›</a:t>
            </a:fld>
            <a:endParaRPr lang="de-DE"/>
          </a:p>
        </p:txBody>
      </p:sp>
    </p:spTree>
    <p:extLst>
      <p:ext uri="{BB962C8B-B14F-4D97-AF65-F5344CB8AC3E}">
        <p14:creationId xmlns:p14="http://schemas.microsoft.com/office/powerpoint/2010/main" val="1039893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142D49-D2DD-E8FE-2E59-B843975602E5}"/>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98717EEC-53EC-78C8-49F3-796362DE0318}"/>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A05B9065-4882-A3F5-ADA1-9E1BB2FF2CA9}"/>
              </a:ext>
            </a:extLst>
          </p:cNvPr>
          <p:cNvSpPr>
            <a:spLocks noGrp="1"/>
          </p:cNvSpPr>
          <p:nvPr>
            <p:ph type="dt" sz="half" idx="10"/>
          </p:nvPr>
        </p:nvSpPr>
        <p:spPr/>
        <p:txBody>
          <a:bodyPr/>
          <a:lstStyle/>
          <a:p>
            <a:fld id="{3305D0B0-841F-4787-BB97-7CDD5C40E84E}" type="datetimeFigureOut">
              <a:rPr lang="de-DE" smtClean="0"/>
              <a:t>16.04.2026</a:t>
            </a:fld>
            <a:endParaRPr lang="de-DE"/>
          </a:p>
        </p:txBody>
      </p:sp>
      <p:sp>
        <p:nvSpPr>
          <p:cNvPr id="5" name="Fußzeilenplatzhalter 4">
            <a:extLst>
              <a:ext uri="{FF2B5EF4-FFF2-40B4-BE49-F238E27FC236}">
                <a16:creationId xmlns:a16="http://schemas.microsoft.com/office/drawing/2014/main" id="{9DF6C4E4-5CEF-D41F-6952-DDC034C17D8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258FF69-8193-6EB7-C31C-FBA6F2ABC0D1}"/>
              </a:ext>
            </a:extLst>
          </p:cNvPr>
          <p:cNvSpPr>
            <a:spLocks noGrp="1"/>
          </p:cNvSpPr>
          <p:nvPr>
            <p:ph type="sldNum" sz="quarter" idx="12"/>
          </p:nvPr>
        </p:nvSpPr>
        <p:spPr/>
        <p:txBody>
          <a:bodyPr/>
          <a:lstStyle/>
          <a:p>
            <a:fld id="{6F4321D7-18E2-403C-B93E-231D3FC03846}" type="slidenum">
              <a:rPr lang="de-DE" smtClean="0"/>
              <a:t>‹Nr.›</a:t>
            </a:fld>
            <a:endParaRPr lang="de-DE"/>
          </a:p>
        </p:txBody>
      </p:sp>
    </p:spTree>
    <p:extLst>
      <p:ext uri="{BB962C8B-B14F-4D97-AF65-F5344CB8AC3E}">
        <p14:creationId xmlns:p14="http://schemas.microsoft.com/office/powerpoint/2010/main" val="2242859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4E7EAC2D-D159-B4DD-C84A-4B376415725A}"/>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1CC39103-65FF-46D2-D4A8-C17F84F88F52}"/>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56F3A50-0C08-9950-785D-A2BC5AAB59FD}"/>
              </a:ext>
            </a:extLst>
          </p:cNvPr>
          <p:cNvSpPr>
            <a:spLocks noGrp="1"/>
          </p:cNvSpPr>
          <p:nvPr>
            <p:ph type="dt" sz="half" idx="10"/>
          </p:nvPr>
        </p:nvSpPr>
        <p:spPr/>
        <p:txBody>
          <a:bodyPr/>
          <a:lstStyle/>
          <a:p>
            <a:fld id="{3305D0B0-841F-4787-BB97-7CDD5C40E84E}" type="datetimeFigureOut">
              <a:rPr lang="de-DE" smtClean="0"/>
              <a:t>16.04.2026</a:t>
            </a:fld>
            <a:endParaRPr lang="de-DE"/>
          </a:p>
        </p:txBody>
      </p:sp>
      <p:sp>
        <p:nvSpPr>
          <p:cNvPr id="5" name="Fußzeilenplatzhalter 4">
            <a:extLst>
              <a:ext uri="{FF2B5EF4-FFF2-40B4-BE49-F238E27FC236}">
                <a16:creationId xmlns:a16="http://schemas.microsoft.com/office/drawing/2014/main" id="{66DE8A4B-9109-08F0-3C9F-C07501ED0DA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E5237062-72AE-9F97-6F3B-900E50C637D9}"/>
              </a:ext>
            </a:extLst>
          </p:cNvPr>
          <p:cNvSpPr>
            <a:spLocks noGrp="1"/>
          </p:cNvSpPr>
          <p:nvPr>
            <p:ph type="sldNum" sz="quarter" idx="12"/>
          </p:nvPr>
        </p:nvSpPr>
        <p:spPr/>
        <p:txBody>
          <a:bodyPr/>
          <a:lstStyle/>
          <a:p>
            <a:fld id="{6F4321D7-18E2-403C-B93E-231D3FC03846}" type="slidenum">
              <a:rPr lang="de-DE" smtClean="0"/>
              <a:t>‹Nr.›</a:t>
            </a:fld>
            <a:endParaRPr lang="de-DE"/>
          </a:p>
        </p:txBody>
      </p:sp>
    </p:spTree>
    <p:extLst>
      <p:ext uri="{BB962C8B-B14F-4D97-AF65-F5344CB8AC3E}">
        <p14:creationId xmlns:p14="http://schemas.microsoft.com/office/powerpoint/2010/main" val="2519537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45B941-F186-D5F4-1415-5188E9120039}"/>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0299AC2F-A6CF-335C-04B8-053AB071ABFF}"/>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F0EFF67-3086-54DD-9DF5-8A42A8C2E8F3}"/>
              </a:ext>
            </a:extLst>
          </p:cNvPr>
          <p:cNvSpPr>
            <a:spLocks noGrp="1"/>
          </p:cNvSpPr>
          <p:nvPr>
            <p:ph type="dt" sz="half" idx="10"/>
          </p:nvPr>
        </p:nvSpPr>
        <p:spPr/>
        <p:txBody>
          <a:bodyPr/>
          <a:lstStyle/>
          <a:p>
            <a:fld id="{3305D0B0-841F-4787-BB97-7CDD5C40E84E}" type="datetimeFigureOut">
              <a:rPr lang="de-DE" smtClean="0"/>
              <a:t>16.04.2026</a:t>
            </a:fld>
            <a:endParaRPr lang="de-DE"/>
          </a:p>
        </p:txBody>
      </p:sp>
      <p:sp>
        <p:nvSpPr>
          <p:cNvPr id="5" name="Fußzeilenplatzhalter 4">
            <a:extLst>
              <a:ext uri="{FF2B5EF4-FFF2-40B4-BE49-F238E27FC236}">
                <a16:creationId xmlns:a16="http://schemas.microsoft.com/office/drawing/2014/main" id="{2CA332C4-B0B7-7A37-C21D-2BB9ED1D6F9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319E3D8-4565-819D-3347-DBD3B8798646}"/>
              </a:ext>
            </a:extLst>
          </p:cNvPr>
          <p:cNvSpPr>
            <a:spLocks noGrp="1"/>
          </p:cNvSpPr>
          <p:nvPr>
            <p:ph type="sldNum" sz="quarter" idx="12"/>
          </p:nvPr>
        </p:nvSpPr>
        <p:spPr/>
        <p:txBody>
          <a:bodyPr/>
          <a:lstStyle/>
          <a:p>
            <a:fld id="{6F4321D7-18E2-403C-B93E-231D3FC03846}" type="slidenum">
              <a:rPr lang="de-DE" smtClean="0"/>
              <a:t>‹Nr.›</a:t>
            </a:fld>
            <a:endParaRPr lang="de-DE"/>
          </a:p>
        </p:txBody>
      </p:sp>
    </p:spTree>
    <p:extLst>
      <p:ext uri="{BB962C8B-B14F-4D97-AF65-F5344CB8AC3E}">
        <p14:creationId xmlns:p14="http://schemas.microsoft.com/office/powerpoint/2010/main" val="2494224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A68959C-BBA3-833B-59DD-70EE4DE9FA79}"/>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10601754-3624-6AE8-B736-282153232A1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DA25AE27-7A10-B3CD-8B2C-120223366C5C}"/>
              </a:ext>
            </a:extLst>
          </p:cNvPr>
          <p:cNvSpPr>
            <a:spLocks noGrp="1"/>
          </p:cNvSpPr>
          <p:nvPr>
            <p:ph type="dt" sz="half" idx="10"/>
          </p:nvPr>
        </p:nvSpPr>
        <p:spPr/>
        <p:txBody>
          <a:bodyPr/>
          <a:lstStyle/>
          <a:p>
            <a:fld id="{3305D0B0-841F-4787-BB97-7CDD5C40E84E}" type="datetimeFigureOut">
              <a:rPr lang="de-DE" smtClean="0"/>
              <a:t>16.04.2026</a:t>
            </a:fld>
            <a:endParaRPr lang="de-DE"/>
          </a:p>
        </p:txBody>
      </p:sp>
      <p:sp>
        <p:nvSpPr>
          <p:cNvPr id="5" name="Fußzeilenplatzhalter 4">
            <a:extLst>
              <a:ext uri="{FF2B5EF4-FFF2-40B4-BE49-F238E27FC236}">
                <a16:creationId xmlns:a16="http://schemas.microsoft.com/office/drawing/2014/main" id="{8A245FFE-E2B9-7A55-41D9-9DBA183D498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B4A50CD-5537-21A5-5DCB-FCCCB3648CFF}"/>
              </a:ext>
            </a:extLst>
          </p:cNvPr>
          <p:cNvSpPr>
            <a:spLocks noGrp="1"/>
          </p:cNvSpPr>
          <p:nvPr>
            <p:ph type="sldNum" sz="quarter" idx="12"/>
          </p:nvPr>
        </p:nvSpPr>
        <p:spPr/>
        <p:txBody>
          <a:bodyPr/>
          <a:lstStyle/>
          <a:p>
            <a:fld id="{6F4321D7-18E2-403C-B93E-231D3FC03846}" type="slidenum">
              <a:rPr lang="de-DE" smtClean="0"/>
              <a:t>‹Nr.›</a:t>
            </a:fld>
            <a:endParaRPr lang="de-DE"/>
          </a:p>
        </p:txBody>
      </p:sp>
    </p:spTree>
    <p:extLst>
      <p:ext uri="{BB962C8B-B14F-4D97-AF65-F5344CB8AC3E}">
        <p14:creationId xmlns:p14="http://schemas.microsoft.com/office/powerpoint/2010/main" val="3235123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27FEC2-8F95-F846-D7F7-FB0120C22CD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58E9BDBD-BA36-B101-D0EE-BAB3EF528C6E}"/>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02F53B10-2CE3-D5BA-4101-3F4C8A71C343}"/>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8011061C-8071-E5DC-430A-55DABD7A0839}"/>
              </a:ext>
            </a:extLst>
          </p:cNvPr>
          <p:cNvSpPr>
            <a:spLocks noGrp="1"/>
          </p:cNvSpPr>
          <p:nvPr>
            <p:ph type="dt" sz="half" idx="10"/>
          </p:nvPr>
        </p:nvSpPr>
        <p:spPr/>
        <p:txBody>
          <a:bodyPr/>
          <a:lstStyle/>
          <a:p>
            <a:fld id="{3305D0B0-841F-4787-BB97-7CDD5C40E84E}" type="datetimeFigureOut">
              <a:rPr lang="de-DE" smtClean="0"/>
              <a:t>16.04.2026</a:t>
            </a:fld>
            <a:endParaRPr lang="de-DE"/>
          </a:p>
        </p:txBody>
      </p:sp>
      <p:sp>
        <p:nvSpPr>
          <p:cNvPr id="6" name="Fußzeilenplatzhalter 5">
            <a:extLst>
              <a:ext uri="{FF2B5EF4-FFF2-40B4-BE49-F238E27FC236}">
                <a16:creationId xmlns:a16="http://schemas.microsoft.com/office/drawing/2014/main" id="{022E764B-3641-B845-3135-C7F9977A0AF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8040230B-E2E4-43E6-0723-1EF3A3390350}"/>
              </a:ext>
            </a:extLst>
          </p:cNvPr>
          <p:cNvSpPr>
            <a:spLocks noGrp="1"/>
          </p:cNvSpPr>
          <p:nvPr>
            <p:ph type="sldNum" sz="quarter" idx="12"/>
          </p:nvPr>
        </p:nvSpPr>
        <p:spPr/>
        <p:txBody>
          <a:bodyPr/>
          <a:lstStyle/>
          <a:p>
            <a:fld id="{6F4321D7-18E2-403C-B93E-231D3FC03846}" type="slidenum">
              <a:rPr lang="de-DE" smtClean="0"/>
              <a:t>‹Nr.›</a:t>
            </a:fld>
            <a:endParaRPr lang="de-DE"/>
          </a:p>
        </p:txBody>
      </p:sp>
    </p:spTree>
    <p:extLst>
      <p:ext uri="{BB962C8B-B14F-4D97-AF65-F5344CB8AC3E}">
        <p14:creationId xmlns:p14="http://schemas.microsoft.com/office/powerpoint/2010/main" val="4223879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F4CA91-F964-4B6B-0FB3-C589A3BA9BD1}"/>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A391DA63-091C-8148-125D-4DF9C3E2346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ACF3CE94-3CFB-DE15-DC0A-7EBB8B187D11}"/>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04CCD3A-A05A-A32E-CE78-03E0B2D5065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F28A614E-6B91-6401-AB70-1F8705988564}"/>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B1D3BAEC-B93B-70F7-CF05-9895FAEA0448}"/>
              </a:ext>
            </a:extLst>
          </p:cNvPr>
          <p:cNvSpPr>
            <a:spLocks noGrp="1"/>
          </p:cNvSpPr>
          <p:nvPr>
            <p:ph type="dt" sz="half" idx="10"/>
          </p:nvPr>
        </p:nvSpPr>
        <p:spPr/>
        <p:txBody>
          <a:bodyPr/>
          <a:lstStyle/>
          <a:p>
            <a:fld id="{3305D0B0-841F-4787-BB97-7CDD5C40E84E}" type="datetimeFigureOut">
              <a:rPr lang="de-DE" smtClean="0"/>
              <a:t>16.04.2026</a:t>
            </a:fld>
            <a:endParaRPr lang="de-DE"/>
          </a:p>
        </p:txBody>
      </p:sp>
      <p:sp>
        <p:nvSpPr>
          <p:cNvPr id="8" name="Fußzeilenplatzhalter 7">
            <a:extLst>
              <a:ext uri="{FF2B5EF4-FFF2-40B4-BE49-F238E27FC236}">
                <a16:creationId xmlns:a16="http://schemas.microsoft.com/office/drawing/2014/main" id="{DA834F3B-1AA2-A966-DB8B-01836A199EFF}"/>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C70C8688-9C1C-2C30-860D-1656C954B896}"/>
              </a:ext>
            </a:extLst>
          </p:cNvPr>
          <p:cNvSpPr>
            <a:spLocks noGrp="1"/>
          </p:cNvSpPr>
          <p:nvPr>
            <p:ph type="sldNum" sz="quarter" idx="12"/>
          </p:nvPr>
        </p:nvSpPr>
        <p:spPr/>
        <p:txBody>
          <a:bodyPr/>
          <a:lstStyle/>
          <a:p>
            <a:fld id="{6F4321D7-18E2-403C-B93E-231D3FC03846}" type="slidenum">
              <a:rPr lang="de-DE" smtClean="0"/>
              <a:t>‹Nr.›</a:t>
            </a:fld>
            <a:endParaRPr lang="de-DE"/>
          </a:p>
        </p:txBody>
      </p:sp>
    </p:spTree>
    <p:extLst>
      <p:ext uri="{BB962C8B-B14F-4D97-AF65-F5344CB8AC3E}">
        <p14:creationId xmlns:p14="http://schemas.microsoft.com/office/powerpoint/2010/main" val="13051532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98D7A9-ADCA-C318-5AD1-0398A5BF85B2}"/>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E12ECD7D-89C6-C378-8DFF-B47D46BA2288}"/>
              </a:ext>
            </a:extLst>
          </p:cNvPr>
          <p:cNvSpPr>
            <a:spLocks noGrp="1"/>
          </p:cNvSpPr>
          <p:nvPr>
            <p:ph type="dt" sz="half" idx="10"/>
          </p:nvPr>
        </p:nvSpPr>
        <p:spPr/>
        <p:txBody>
          <a:bodyPr/>
          <a:lstStyle/>
          <a:p>
            <a:fld id="{3305D0B0-841F-4787-BB97-7CDD5C40E84E}" type="datetimeFigureOut">
              <a:rPr lang="de-DE" smtClean="0"/>
              <a:t>16.04.2026</a:t>
            </a:fld>
            <a:endParaRPr lang="de-DE"/>
          </a:p>
        </p:txBody>
      </p:sp>
      <p:sp>
        <p:nvSpPr>
          <p:cNvPr id="4" name="Fußzeilenplatzhalter 3">
            <a:extLst>
              <a:ext uri="{FF2B5EF4-FFF2-40B4-BE49-F238E27FC236}">
                <a16:creationId xmlns:a16="http://schemas.microsoft.com/office/drawing/2014/main" id="{73C5822F-43E4-0F86-76EB-646CA257FE59}"/>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7E51EBD-D2C3-A1F0-5FFC-8778A3895628}"/>
              </a:ext>
            </a:extLst>
          </p:cNvPr>
          <p:cNvSpPr>
            <a:spLocks noGrp="1"/>
          </p:cNvSpPr>
          <p:nvPr>
            <p:ph type="sldNum" sz="quarter" idx="12"/>
          </p:nvPr>
        </p:nvSpPr>
        <p:spPr/>
        <p:txBody>
          <a:bodyPr/>
          <a:lstStyle/>
          <a:p>
            <a:fld id="{6F4321D7-18E2-403C-B93E-231D3FC03846}" type="slidenum">
              <a:rPr lang="de-DE" smtClean="0"/>
              <a:t>‹Nr.›</a:t>
            </a:fld>
            <a:endParaRPr lang="de-DE"/>
          </a:p>
        </p:txBody>
      </p:sp>
    </p:spTree>
    <p:extLst>
      <p:ext uri="{BB962C8B-B14F-4D97-AF65-F5344CB8AC3E}">
        <p14:creationId xmlns:p14="http://schemas.microsoft.com/office/powerpoint/2010/main" val="1632584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A5805127-5905-0FD2-49F0-B80E241AC652}"/>
              </a:ext>
            </a:extLst>
          </p:cNvPr>
          <p:cNvSpPr>
            <a:spLocks noGrp="1"/>
          </p:cNvSpPr>
          <p:nvPr>
            <p:ph type="dt" sz="half" idx="10"/>
          </p:nvPr>
        </p:nvSpPr>
        <p:spPr/>
        <p:txBody>
          <a:bodyPr/>
          <a:lstStyle/>
          <a:p>
            <a:fld id="{3305D0B0-841F-4787-BB97-7CDD5C40E84E}" type="datetimeFigureOut">
              <a:rPr lang="de-DE" smtClean="0"/>
              <a:t>16.04.2026</a:t>
            </a:fld>
            <a:endParaRPr lang="de-DE"/>
          </a:p>
        </p:txBody>
      </p:sp>
      <p:sp>
        <p:nvSpPr>
          <p:cNvPr id="3" name="Fußzeilenplatzhalter 2">
            <a:extLst>
              <a:ext uri="{FF2B5EF4-FFF2-40B4-BE49-F238E27FC236}">
                <a16:creationId xmlns:a16="http://schemas.microsoft.com/office/drawing/2014/main" id="{3EEABF72-85A3-0464-5441-0142F4406D30}"/>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112F8451-8BD0-A2CB-0284-97047BF2656E}"/>
              </a:ext>
            </a:extLst>
          </p:cNvPr>
          <p:cNvSpPr>
            <a:spLocks noGrp="1"/>
          </p:cNvSpPr>
          <p:nvPr>
            <p:ph type="sldNum" sz="quarter" idx="12"/>
          </p:nvPr>
        </p:nvSpPr>
        <p:spPr/>
        <p:txBody>
          <a:bodyPr/>
          <a:lstStyle/>
          <a:p>
            <a:fld id="{6F4321D7-18E2-403C-B93E-231D3FC03846}" type="slidenum">
              <a:rPr lang="de-DE" smtClean="0"/>
              <a:t>‹Nr.›</a:t>
            </a:fld>
            <a:endParaRPr lang="de-DE"/>
          </a:p>
        </p:txBody>
      </p:sp>
    </p:spTree>
    <p:extLst>
      <p:ext uri="{BB962C8B-B14F-4D97-AF65-F5344CB8AC3E}">
        <p14:creationId xmlns:p14="http://schemas.microsoft.com/office/powerpoint/2010/main" val="4174495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A0B77C-64A8-0ADF-F212-CCC85485BD3F}"/>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B598AEF2-9836-02BA-B0A0-F79DE9A771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466A2AA7-6FC6-7FE3-35B1-3DC254AAEA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70A6A6B-B918-F8BA-2A74-3FC3A2314941}"/>
              </a:ext>
            </a:extLst>
          </p:cNvPr>
          <p:cNvSpPr>
            <a:spLocks noGrp="1"/>
          </p:cNvSpPr>
          <p:nvPr>
            <p:ph type="dt" sz="half" idx="10"/>
          </p:nvPr>
        </p:nvSpPr>
        <p:spPr/>
        <p:txBody>
          <a:bodyPr/>
          <a:lstStyle/>
          <a:p>
            <a:fld id="{3305D0B0-841F-4787-BB97-7CDD5C40E84E}" type="datetimeFigureOut">
              <a:rPr lang="de-DE" smtClean="0"/>
              <a:t>16.04.2026</a:t>
            </a:fld>
            <a:endParaRPr lang="de-DE"/>
          </a:p>
        </p:txBody>
      </p:sp>
      <p:sp>
        <p:nvSpPr>
          <p:cNvPr id="6" name="Fußzeilenplatzhalter 5">
            <a:extLst>
              <a:ext uri="{FF2B5EF4-FFF2-40B4-BE49-F238E27FC236}">
                <a16:creationId xmlns:a16="http://schemas.microsoft.com/office/drawing/2014/main" id="{B03DC51D-5E27-9BCE-F1CD-0AB26BCA3B2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2DB4F24-239A-A859-0DBE-E531010BFD07}"/>
              </a:ext>
            </a:extLst>
          </p:cNvPr>
          <p:cNvSpPr>
            <a:spLocks noGrp="1"/>
          </p:cNvSpPr>
          <p:nvPr>
            <p:ph type="sldNum" sz="quarter" idx="12"/>
          </p:nvPr>
        </p:nvSpPr>
        <p:spPr/>
        <p:txBody>
          <a:bodyPr/>
          <a:lstStyle/>
          <a:p>
            <a:fld id="{6F4321D7-18E2-403C-B93E-231D3FC03846}" type="slidenum">
              <a:rPr lang="de-DE" smtClean="0"/>
              <a:t>‹Nr.›</a:t>
            </a:fld>
            <a:endParaRPr lang="de-DE"/>
          </a:p>
        </p:txBody>
      </p:sp>
    </p:spTree>
    <p:extLst>
      <p:ext uri="{BB962C8B-B14F-4D97-AF65-F5344CB8AC3E}">
        <p14:creationId xmlns:p14="http://schemas.microsoft.com/office/powerpoint/2010/main" val="2649278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F0D757-F965-2FA5-4553-152FEB14C108}"/>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716E6671-C54F-3EBE-FCD8-71D14D2130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C654478C-C5D0-8642-0F25-A532B94F93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DAF79B61-BA19-FDFA-FEF4-581E04FF2EA5}"/>
              </a:ext>
            </a:extLst>
          </p:cNvPr>
          <p:cNvSpPr>
            <a:spLocks noGrp="1"/>
          </p:cNvSpPr>
          <p:nvPr>
            <p:ph type="dt" sz="half" idx="10"/>
          </p:nvPr>
        </p:nvSpPr>
        <p:spPr/>
        <p:txBody>
          <a:bodyPr/>
          <a:lstStyle/>
          <a:p>
            <a:fld id="{3305D0B0-841F-4787-BB97-7CDD5C40E84E}" type="datetimeFigureOut">
              <a:rPr lang="de-DE" smtClean="0"/>
              <a:t>16.04.2026</a:t>
            </a:fld>
            <a:endParaRPr lang="de-DE"/>
          </a:p>
        </p:txBody>
      </p:sp>
      <p:sp>
        <p:nvSpPr>
          <p:cNvPr id="6" name="Fußzeilenplatzhalter 5">
            <a:extLst>
              <a:ext uri="{FF2B5EF4-FFF2-40B4-BE49-F238E27FC236}">
                <a16:creationId xmlns:a16="http://schemas.microsoft.com/office/drawing/2014/main" id="{B8B6270E-15A8-6506-29AE-2E8B60663E94}"/>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C1A56EB2-09BF-EDCF-B44C-362A11ACC059}"/>
              </a:ext>
            </a:extLst>
          </p:cNvPr>
          <p:cNvSpPr>
            <a:spLocks noGrp="1"/>
          </p:cNvSpPr>
          <p:nvPr>
            <p:ph type="sldNum" sz="quarter" idx="12"/>
          </p:nvPr>
        </p:nvSpPr>
        <p:spPr/>
        <p:txBody>
          <a:bodyPr/>
          <a:lstStyle/>
          <a:p>
            <a:fld id="{6F4321D7-18E2-403C-B93E-231D3FC03846}" type="slidenum">
              <a:rPr lang="de-DE" smtClean="0"/>
              <a:t>‹Nr.›</a:t>
            </a:fld>
            <a:endParaRPr lang="de-DE"/>
          </a:p>
        </p:txBody>
      </p:sp>
    </p:spTree>
    <p:extLst>
      <p:ext uri="{BB962C8B-B14F-4D97-AF65-F5344CB8AC3E}">
        <p14:creationId xmlns:p14="http://schemas.microsoft.com/office/powerpoint/2010/main" val="3074562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8A584D4C-308E-9CA3-E03A-1C4B5754563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0BB97A51-F306-666F-5146-80506F4F60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AF3D01FE-7243-EF5C-30D1-7A2609F9D05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05D0B0-841F-4787-BB97-7CDD5C40E84E}" type="datetimeFigureOut">
              <a:rPr lang="de-DE" smtClean="0"/>
              <a:t>16.04.2026</a:t>
            </a:fld>
            <a:endParaRPr lang="de-DE"/>
          </a:p>
        </p:txBody>
      </p:sp>
      <p:sp>
        <p:nvSpPr>
          <p:cNvPr id="5" name="Fußzeilenplatzhalter 4">
            <a:extLst>
              <a:ext uri="{FF2B5EF4-FFF2-40B4-BE49-F238E27FC236}">
                <a16:creationId xmlns:a16="http://schemas.microsoft.com/office/drawing/2014/main" id="{FF6DC780-3626-DE92-7E39-F20A085F820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20270D90-F23E-C2EA-A453-7DA67FA5BF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F4321D7-18E2-403C-B93E-231D3FC03846}" type="slidenum">
              <a:rPr lang="de-DE" smtClean="0"/>
              <a:t>‹Nr.›</a:t>
            </a:fld>
            <a:endParaRPr lang="de-DE"/>
          </a:p>
        </p:txBody>
      </p:sp>
    </p:spTree>
    <p:extLst>
      <p:ext uri="{BB962C8B-B14F-4D97-AF65-F5344CB8AC3E}">
        <p14:creationId xmlns:p14="http://schemas.microsoft.com/office/powerpoint/2010/main" val="26841190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compliance@zeitgemaess.net" TargetMode="External"/><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Untertitel 2">
            <a:extLst>
              <a:ext uri="{FF2B5EF4-FFF2-40B4-BE49-F238E27FC236}">
                <a16:creationId xmlns:a16="http://schemas.microsoft.com/office/drawing/2014/main" id="{DA131230-C481-45B8-2AF4-7CAA4F8013B9}"/>
              </a:ext>
            </a:extLst>
          </p:cNvPr>
          <p:cNvSpPr>
            <a:spLocks noGrp="1"/>
          </p:cNvSpPr>
          <p:nvPr>
            <p:ph type="subTitle" idx="1"/>
          </p:nvPr>
        </p:nvSpPr>
        <p:spPr>
          <a:xfrm>
            <a:off x="5920523" y="2360596"/>
            <a:ext cx="6165116" cy="1541507"/>
          </a:xfrm>
        </p:spPr>
        <p:txBody>
          <a:bodyPr anchor="b">
            <a:normAutofit/>
          </a:bodyPr>
          <a:lstStyle/>
          <a:p>
            <a:pPr algn="l"/>
            <a:r>
              <a:rPr lang="de-DE" sz="2800" b="1" dirty="0">
                <a:solidFill>
                  <a:srgbClr val="0070C0"/>
                </a:solidFill>
                <a:latin typeface="Century Gothic" panose="020B0502020202020204" pitchFamily="34" charset="0"/>
              </a:rPr>
              <a:t>Zeitgemäss Industrieservice GmbH</a:t>
            </a:r>
          </a:p>
          <a:p>
            <a:r>
              <a:rPr lang="de-DE" b="1" dirty="0">
                <a:solidFill>
                  <a:srgbClr val="0070C0"/>
                </a:solidFill>
                <a:latin typeface="Century Gothic" panose="020B0502020202020204" pitchFamily="34" charset="0"/>
              </a:rPr>
              <a:t>Compliance-Konzept </a:t>
            </a:r>
          </a:p>
        </p:txBody>
      </p:sp>
      <p:pic>
        <p:nvPicPr>
          <p:cNvPr id="6" name="Grafik 5" descr="Ein Bild, das Schrift, Text, Logo, Grafiken enthält.&#10;&#10;KI-generierte Inhalte können fehlerhaft sein.">
            <a:extLst>
              <a:ext uri="{FF2B5EF4-FFF2-40B4-BE49-F238E27FC236}">
                <a16:creationId xmlns:a16="http://schemas.microsoft.com/office/drawing/2014/main" id="{CEF2E921-C438-6BBB-8E60-A90BD78486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7340" y="1456072"/>
            <a:ext cx="4141760" cy="3097715"/>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15" name="Group 14">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53" y="-5977"/>
            <a:ext cx="6238675" cy="6863979"/>
            <a:chOff x="305" y="-5977"/>
            <a:chExt cx="6238675" cy="6863979"/>
          </a:xfrm>
        </p:grpSpPr>
        <p:sp>
          <p:nvSpPr>
            <p:cNvPr id="16" name="Freeform: Shape 15">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088376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75000"/>
            <a:lumOff val="25000"/>
            <a:alpha val="73000"/>
          </a:schemeClr>
        </a:solidFill>
        <a:effectLst/>
      </p:bgPr>
    </p:bg>
    <p:spTree>
      <p:nvGrpSpPr>
        <p:cNvPr id="1" name="">
          <a:extLst>
            <a:ext uri="{FF2B5EF4-FFF2-40B4-BE49-F238E27FC236}">
              <a16:creationId xmlns:a16="http://schemas.microsoft.com/office/drawing/2014/main" id="{F250302C-B43B-28FB-4278-8BCC11CE666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A69023A-207C-0B93-E87A-EBC4952BA53F}"/>
              </a:ext>
            </a:extLst>
          </p:cNvPr>
          <p:cNvSpPr>
            <a:spLocks noGrp="1"/>
          </p:cNvSpPr>
          <p:nvPr>
            <p:ph type="title"/>
          </p:nvPr>
        </p:nvSpPr>
        <p:spPr>
          <a:xfrm>
            <a:off x="237214" y="205754"/>
            <a:ext cx="9258300" cy="518795"/>
          </a:xfrm>
        </p:spPr>
        <p:txBody>
          <a:bodyPr>
            <a:noAutofit/>
          </a:bodyPr>
          <a:lstStyle/>
          <a:p>
            <a:r>
              <a:rPr lang="de-DE" sz="2800" b="1" u="sng" dirty="0">
                <a:solidFill>
                  <a:schemeClr val="bg1"/>
                </a:solidFill>
                <a:latin typeface="Century Gothic" panose="020B0502020202020204" pitchFamily="34" charset="0"/>
              </a:rPr>
              <a:t>Unser Unternehmen</a:t>
            </a:r>
          </a:p>
        </p:txBody>
      </p:sp>
      <p:pic>
        <p:nvPicPr>
          <p:cNvPr id="5" name="Inhaltsplatzhalter 4" descr="Ein Bild, das Schrift, Text, Logo, Grafiken enthält.&#10;&#10;KI-generierte Inhalte können fehlerhaft sein.">
            <a:extLst>
              <a:ext uri="{FF2B5EF4-FFF2-40B4-BE49-F238E27FC236}">
                <a16:creationId xmlns:a16="http://schemas.microsoft.com/office/drawing/2014/main" id="{8208360F-A3C2-EF19-C75F-80D5C8397FC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991344" y="0"/>
            <a:ext cx="2200656" cy="1645920"/>
          </a:xfrm>
          <a:effectLst>
            <a:softEdge rad="127000"/>
          </a:effectLst>
        </p:spPr>
      </p:pic>
      <p:sp>
        <p:nvSpPr>
          <p:cNvPr id="6" name="Fußzeilenplatzhalter 5">
            <a:extLst>
              <a:ext uri="{FF2B5EF4-FFF2-40B4-BE49-F238E27FC236}">
                <a16:creationId xmlns:a16="http://schemas.microsoft.com/office/drawing/2014/main" id="{455BAE89-A09D-3FE4-B3C3-23B7C596E0B2}"/>
              </a:ext>
            </a:extLst>
          </p:cNvPr>
          <p:cNvSpPr>
            <a:spLocks noGrp="1"/>
          </p:cNvSpPr>
          <p:nvPr>
            <p:ph type="ftr" sz="quarter" idx="11"/>
          </p:nvPr>
        </p:nvSpPr>
        <p:spPr>
          <a:xfrm>
            <a:off x="0" y="6294438"/>
            <a:ext cx="12192000" cy="427037"/>
          </a:xfrm>
        </p:spPr>
        <p:txBody>
          <a:bodyPr/>
          <a:lstStyle/>
          <a:p>
            <a:r>
              <a:rPr lang="de-DE" sz="1400" b="1" dirty="0">
                <a:solidFill>
                  <a:schemeClr val="bg1"/>
                </a:solidFill>
              </a:rPr>
              <a:t>Industriereinigung - Industrieservice – Projektmanagement – Hauptsitz: Bahnstraße 19, 50858 Köln</a:t>
            </a:r>
          </a:p>
          <a:p>
            <a:r>
              <a:rPr lang="de-DE" sz="1400" b="1" dirty="0">
                <a:solidFill>
                  <a:schemeClr val="bg1"/>
                </a:solidFill>
              </a:rPr>
              <a:t>Köln / Kerpen / Mainz</a:t>
            </a:r>
          </a:p>
        </p:txBody>
      </p:sp>
      <p:sp>
        <p:nvSpPr>
          <p:cNvPr id="8" name="Foliennummernplatzhalter 7">
            <a:extLst>
              <a:ext uri="{FF2B5EF4-FFF2-40B4-BE49-F238E27FC236}">
                <a16:creationId xmlns:a16="http://schemas.microsoft.com/office/drawing/2014/main" id="{10263A73-52BE-CBC1-757A-66814D94D3B3}"/>
              </a:ext>
            </a:extLst>
          </p:cNvPr>
          <p:cNvSpPr>
            <a:spLocks noGrp="1"/>
          </p:cNvSpPr>
          <p:nvPr>
            <p:ph type="sldNum" sz="quarter" idx="12"/>
          </p:nvPr>
        </p:nvSpPr>
        <p:spPr/>
        <p:txBody>
          <a:bodyPr/>
          <a:lstStyle/>
          <a:p>
            <a:fld id="{6F4321D7-18E2-403C-B93E-231D3FC03846}" type="slidenum">
              <a:rPr lang="de-DE" smtClean="0">
                <a:solidFill>
                  <a:schemeClr val="bg1"/>
                </a:solidFill>
              </a:rPr>
              <a:t>2</a:t>
            </a:fld>
            <a:endParaRPr lang="de-DE" dirty="0">
              <a:solidFill>
                <a:schemeClr val="bg1"/>
              </a:solidFill>
            </a:endParaRPr>
          </a:p>
        </p:txBody>
      </p:sp>
      <p:sp>
        <p:nvSpPr>
          <p:cNvPr id="9" name="Textfeld 8">
            <a:extLst>
              <a:ext uri="{FF2B5EF4-FFF2-40B4-BE49-F238E27FC236}">
                <a16:creationId xmlns:a16="http://schemas.microsoft.com/office/drawing/2014/main" id="{946389CF-8A14-47CD-026E-95B4BDB5352F}"/>
              </a:ext>
            </a:extLst>
          </p:cNvPr>
          <p:cNvSpPr txBox="1"/>
          <p:nvPr/>
        </p:nvSpPr>
        <p:spPr>
          <a:xfrm>
            <a:off x="237214" y="1328106"/>
            <a:ext cx="9037320" cy="4493538"/>
          </a:xfrm>
          <a:prstGeom prst="rect">
            <a:avLst/>
          </a:prstGeom>
          <a:noFill/>
        </p:spPr>
        <p:txBody>
          <a:bodyPr wrap="square" rtlCol="0">
            <a:spAutoFit/>
          </a:bodyPr>
          <a:lstStyle/>
          <a:p>
            <a:pPr marL="0" indent="0">
              <a:buFontTx/>
              <a:buNone/>
            </a:pPr>
            <a:r>
              <a:rPr lang="de-DE" altLang="de-DE" sz="1800" dirty="0">
                <a:solidFill>
                  <a:schemeClr val="bg1"/>
                </a:solidFill>
                <a:latin typeface="Century Gothic" panose="020B0502020202020204" pitchFamily="34" charset="0"/>
              </a:rPr>
              <a:t>Die </a:t>
            </a:r>
            <a:r>
              <a:rPr lang="de-DE" altLang="de-DE" sz="1800" b="1" dirty="0">
                <a:solidFill>
                  <a:schemeClr val="bg1"/>
                </a:solidFill>
                <a:latin typeface="Century Gothic" panose="020B0502020202020204" pitchFamily="34" charset="0"/>
              </a:rPr>
              <a:t>Zeitgemäss Industrieservice GmbH</a:t>
            </a:r>
            <a:r>
              <a:rPr lang="de-DE" altLang="de-DE" sz="1800" dirty="0">
                <a:solidFill>
                  <a:schemeClr val="bg1"/>
                </a:solidFill>
                <a:latin typeface="Century Gothic" panose="020B0502020202020204" pitchFamily="34" charset="0"/>
              </a:rPr>
              <a:t> ist ein erfolgreiches Familienunternehmen.  Mit Hauptsitz in Köln.</a:t>
            </a:r>
          </a:p>
          <a:p>
            <a:pPr marL="0" indent="0">
              <a:buFontTx/>
              <a:buNone/>
            </a:pPr>
            <a:endParaRPr lang="de-DE" altLang="de-DE" dirty="0">
              <a:solidFill>
                <a:schemeClr val="bg1"/>
              </a:solidFill>
              <a:latin typeface="Century Gothic" panose="020B0502020202020204" pitchFamily="34" charset="0"/>
            </a:endParaRPr>
          </a:p>
          <a:p>
            <a:pPr marL="0" indent="0">
              <a:buFontTx/>
              <a:buNone/>
            </a:pPr>
            <a:r>
              <a:rPr lang="de-DE" altLang="de-DE" sz="1800" dirty="0">
                <a:solidFill>
                  <a:schemeClr val="bg1"/>
                </a:solidFill>
                <a:latin typeface="Century Gothic" panose="020B0502020202020204" pitchFamily="34" charset="0"/>
              </a:rPr>
              <a:t>Wir sind seit 2017 mit unseren Dienstleistungen am Markt und können seitdem stetig neue Kunden aus der Industrie von unserer Kompetenz überzeugen.  </a:t>
            </a:r>
          </a:p>
          <a:p>
            <a:pPr marL="0" indent="0">
              <a:buFontTx/>
              <a:buNone/>
            </a:pPr>
            <a:endParaRPr lang="de-DE" altLang="de-DE" sz="1600" dirty="0">
              <a:solidFill>
                <a:schemeClr val="bg1"/>
              </a:solidFill>
              <a:latin typeface="Century Gothic" panose="020B0502020202020204" pitchFamily="34" charset="0"/>
            </a:endParaRPr>
          </a:p>
          <a:p>
            <a:pPr marL="0" indent="0">
              <a:buFontTx/>
              <a:buNone/>
            </a:pPr>
            <a:r>
              <a:rPr lang="de-DE" altLang="de-DE" sz="1800" dirty="0">
                <a:solidFill>
                  <a:schemeClr val="bg1"/>
                </a:solidFill>
                <a:latin typeface="Century Gothic" panose="020B0502020202020204" pitchFamily="34" charset="0"/>
              </a:rPr>
              <a:t>Mit unserer Erfahrung, fortschrittlichem </a:t>
            </a:r>
            <a:r>
              <a:rPr lang="de-DE" altLang="de-DE" sz="1800" dirty="0" err="1">
                <a:solidFill>
                  <a:schemeClr val="bg1"/>
                </a:solidFill>
                <a:latin typeface="Century Gothic" panose="020B0502020202020204" pitchFamily="34" charset="0"/>
              </a:rPr>
              <a:t>Know-How</a:t>
            </a:r>
            <a:r>
              <a:rPr lang="de-DE" altLang="de-DE" sz="1800" dirty="0">
                <a:solidFill>
                  <a:schemeClr val="bg1"/>
                </a:solidFill>
                <a:latin typeface="Century Gothic" panose="020B0502020202020204" pitchFamily="34" charset="0"/>
              </a:rPr>
              <a:t> und modernen Dienstleistungskonzepten realisieren wir passgenaue Lösungen für </a:t>
            </a:r>
            <a:r>
              <a:rPr lang="de-DE" altLang="de-DE" dirty="0">
                <a:solidFill>
                  <a:schemeClr val="bg1"/>
                </a:solidFill>
                <a:latin typeface="Century Gothic" panose="020B0502020202020204" pitchFamily="34" charset="0"/>
              </a:rPr>
              <a:t>unsere</a:t>
            </a:r>
            <a:r>
              <a:rPr lang="de-DE" altLang="de-DE" sz="1800" dirty="0">
                <a:solidFill>
                  <a:schemeClr val="bg1"/>
                </a:solidFill>
                <a:latin typeface="Century Gothic" panose="020B0502020202020204" pitchFamily="34" charset="0"/>
              </a:rPr>
              <a:t> Kunden.</a:t>
            </a:r>
          </a:p>
          <a:p>
            <a:pPr marL="0" indent="0">
              <a:buFontTx/>
              <a:buNone/>
            </a:pPr>
            <a:endParaRPr lang="de-DE" altLang="de-DE" dirty="0">
              <a:solidFill>
                <a:schemeClr val="bg1"/>
              </a:solidFill>
              <a:latin typeface="Century Gothic" panose="020B0502020202020204" pitchFamily="34" charset="0"/>
            </a:endParaRPr>
          </a:p>
          <a:p>
            <a:pPr marL="0" indent="0">
              <a:buFontTx/>
              <a:buNone/>
            </a:pPr>
            <a:r>
              <a:rPr lang="de-DE" altLang="de-DE" sz="1800" dirty="0">
                <a:solidFill>
                  <a:schemeClr val="bg1"/>
                </a:solidFill>
                <a:latin typeface="Century Gothic" panose="020B0502020202020204" pitchFamily="34" charset="0"/>
              </a:rPr>
              <a:t>Wir sind mit rund 80 hauptberuflichen und 40 nebenberuflichen Reinigern (m/w/d) für unsere Kunden deutschlandweit aber auch in den Niederlanden und Österreich im Einsatz.</a:t>
            </a:r>
            <a:endParaRPr lang="de-DE" altLang="de-DE" dirty="0">
              <a:solidFill>
                <a:schemeClr val="bg1"/>
              </a:solidFill>
              <a:latin typeface="Century Gothic" panose="020B0502020202020204" pitchFamily="34" charset="0"/>
            </a:endParaRPr>
          </a:p>
          <a:p>
            <a:pPr marL="0" indent="0">
              <a:buFontTx/>
              <a:buNone/>
            </a:pPr>
            <a:endParaRPr lang="de-DE" altLang="de-DE" dirty="0">
              <a:latin typeface="Century Gothic" panose="020B0502020202020204" pitchFamily="34" charset="0"/>
            </a:endParaRPr>
          </a:p>
          <a:p>
            <a:pPr marL="0" indent="0">
              <a:buFontTx/>
              <a:buNone/>
            </a:pPr>
            <a:endParaRPr lang="de-DE" altLang="de-DE" dirty="0">
              <a:solidFill>
                <a:schemeClr val="bg1"/>
              </a:solidFill>
              <a:latin typeface="Century Gothic" panose="020B0502020202020204" pitchFamily="34" charset="0"/>
            </a:endParaRPr>
          </a:p>
          <a:p>
            <a:pPr marL="0" indent="0">
              <a:buFontTx/>
              <a:buNone/>
            </a:pPr>
            <a:endParaRPr lang="de-DE" altLang="de-DE"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1494828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75000"/>
            <a:lumOff val="25000"/>
            <a:alpha val="73000"/>
          </a:schemeClr>
        </a:solidFill>
        <a:effectLst/>
      </p:bgPr>
    </p:bg>
    <p:spTree>
      <p:nvGrpSpPr>
        <p:cNvPr id="1" name="">
          <a:extLst>
            <a:ext uri="{FF2B5EF4-FFF2-40B4-BE49-F238E27FC236}">
              <a16:creationId xmlns:a16="http://schemas.microsoft.com/office/drawing/2014/main" id="{BF00F9A3-BBD1-B92A-6C04-B71ADB9F14F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598E798-AD4E-D2E0-8797-D4DD43B3A1EA}"/>
              </a:ext>
            </a:extLst>
          </p:cNvPr>
          <p:cNvSpPr>
            <a:spLocks noGrp="1"/>
          </p:cNvSpPr>
          <p:nvPr>
            <p:ph type="title"/>
          </p:nvPr>
        </p:nvSpPr>
        <p:spPr>
          <a:xfrm>
            <a:off x="223962" y="255801"/>
            <a:ext cx="9258300" cy="518795"/>
          </a:xfrm>
        </p:spPr>
        <p:txBody>
          <a:bodyPr>
            <a:noAutofit/>
          </a:bodyPr>
          <a:lstStyle/>
          <a:p>
            <a:r>
              <a:rPr lang="de-DE" sz="2800" b="1" u="sng" dirty="0">
                <a:solidFill>
                  <a:schemeClr val="bg1"/>
                </a:solidFill>
                <a:latin typeface="Century Gothic" panose="020B0502020202020204" pitchFamily="34" charset="0"/>
              </a:rPr>
              <a:t>Unser Unternehmen</a:t>
            </a:r>
          </a:p>
        </p:txBody>
      </p:sp>
      <p:pic>
        <p:nvPicPr>
          <p:cNvPr id="5" name="Inhaltsplatzhalter 4" descr="Ein Bild, das Schrift, Text, Logo, Grafiken enthält.&#10;&#10;KI-generierte Inhalte können fehlerhaft sein.">
            <a:extLst>
              <a:ext uri="{FF2B5EF4-FFF2-40B4-BE49-F238E27FC236}">
                <a16:creationId xmlns:a16="http://schemas.microsoft.com/office/drawing/2014/main" id="{2FC22813-B4B2-DE52-71C5-9C90AF3448F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991344" y="0"/>
            <a:ext cx="2200656" cy="1645920"/>
          </a:xfrm>
          <a:effectLst>
            <a:softEdge rad="127000"/>
          </a:effectLst>
        </p:spPr>
      </p:pic>
      <p:sp>
        <p:nvSpPr>
          <p:cNvPr id="6" name="Fußzeilenplatzhalter 5">
            <a:extLst>
              <a:ext uri="{FF2B5EF4-FFF2-40B4-BE49-F238E27FC236}">
                <a16:creationId xmlns:a16="http://schemas.microsoft.com/office/drawing/2014/main" id="{47AFA6DE-5915-2B79-8DF2-DA2C47A85CEB}"/>
              </a:ext>
            </a:extLst>
          </p:cNvPr>
          <p:cNvSpPr>
            <a:spLocks noGrp="1"/>
          </p:cNvSpPr>
          <p:nvPr>
            <p:ph type="ftr" sz="quarter" idx="11"/>
          </p:nvPr>
        </p:nvSpPr>
        <p:spPr>
          <a:xfrm>
            <a:off x="0" y="6294438"/>
            <a:ext cx="12192000" cy="427037"/>
          </a:xfrm>
        </p:spPr>
        <p:txBody>
          <a:bodyPr/>
          <a:lstStyle/>
          <a:p>
            <a:r>
              <a:rPr lang="de-DE" sz="1400" b="1" dirty="0">
                <a:solidFill>
                  <a:schemeClr val="bg1"/>
                </a:solidFill>
              </a:rPr>
              <a:t>Industriereinigung - Industrieservice – Projektmanagement – Hauptsitz: Bahnstraße 19, 50858 Köln</a:t>
            </a:r>
          </a:p>
          <a:p>
            <a:r>
              <a:rPr lang="de-DE" sz="1400" b="1" dirty="0">
                <a:solidFill>
                  <a:schemeClr val="bg1"/>
                </a:solidFill>
              </a:rPr>
              <a:t>Köln / Kerpen / Mainz</a:t>
            </a:r>
          </a:p>
        </p:txBody>
      </p:sp>
      <p:sp>
        <p:nvSpPr>
          <p:cNvPr id="8" name="Foliennummernplatzhalter 7">
            <a:extLst>
              <a:ext uri="{FF2B5EF4-FFF2-40B4-BE49-F238E27FC236}">
                <a16:creationId xmlns:a16="http://schemas.microsoft.com/office/drawing/2014/main" id="{98189665-5701-DE6D-E5D0-DB016F14C1E4}"/>
              </a:ext>
            </a:extLst>
          </p:cNvPr>
          <p:cNvSpPr>
            <a:spLocks noGrp="1"/>
          </p:cNvSpPr>
          <p:nvPr>
            <p:ph type="sldNum" sz="quarter" idx="12"/>
          </p:nvPr>
        </p:nvSpPr>
        <p:spPr/>
        <p:txBody>
          <a:bodyPr/>
          <a:lstStyle/>
          <a:p>
            <a:fld id="{6F4321D7-18E2-403C-B93E-231D3FC03846}" type="slidenum">
              <a:rPr lang="de-DE" smtClean="0">
                <a:solidFill>
                  <a:schemeClr val="bg1"/>
                </a:solidFill>
              </a:rPr>
              <a:t>3</a:t>
            </a:fld>
            <a:endParaRPr lang="de-DE" dirty="0">
              <a:solidFill>
                <a:schemeClr val="bg1"/>
              </a:solidFill>
            </a:endParaRPr>
          </a:p>
        </p:txBody>
      </p:sp>
      <p:sp>
        <p:nvSpPr>
          <p:cNvPr id="9" name="Textfeld 8">
            <a:extLst>
              <a:ext uri="{FF2B5EF4-FFF2-40B4-BE49-F238E27FC236}">
                <a16:creationId xmlns:a16="http://schemas.microsoft.com/office/drawing/2014/main" id="{0C8A134D-F983-BD67-A185-B3D1786C6F44}"/>
              </a:ext>
            </a:extLst>
          </p:cNvPr>
          <p:cNvSpPr txBox="1"/>
          <p:nvPr/>
        </p:nvSpPr>
        <p:spPr>
          <a:xfrm>
            <a:off x="223962" y="822960"/>
            <a:ext cx="9037320" cy="5349413"/>
          </a:xfrm>
          <a:prstGeom prst="rect">
            <a:avLst/>
          </a:prstGeom>
          <a:noFill/>
        </p:spPr>
        <p:txBody>
          <a:bodyPr wrap="square" rtlCol="0">
            <a:spAutoFit/>
          </a:bodyPr>
          <a:lstStyle/>
          <a:p>
            <a:pPr>
              <a:lnSpc>
                <a:spcPct val="107000"/>
              </a:lnSpc>
              <a:spcAft>
                <a:spcPts val="800"/>
              </a:spcAft>
            </a:pPr>
            <a:r>
              <a:rPr lang="de-DE" u="sng" kern="100" dirty="0">
                <a:solidFill>
                  <a:schemeClr val="bg1"/>
                </a:solidFill>
                <a:effectLst/>
                <a:latin typeface="Century Gothic" panose="020B0502020202020204" pitchFamily="34" charset="0"/>
                <a:ea typeface="Aptos" panose="020B0004020202020204" pitchFamily="34" charset="0"/>
                <a:cs typeface="Arial" panose="020B0604020202020204" pitchFamily="34" charset="0"/>
              </a:rPr>
              <a:t>Positionierung der Zeitgemäss Industrieservice GmbH am Markt</a:t>
            </a:r>
          </a:p>
          <a:p>
            <a:pPr>
              <a:lnSpc>
                <a:spcPct val="107000"/>
              </a:lnSpc>
              <a:spcAft>
                <a:spcPts val="800"/>
              </a:spcAft>
            </a:pPr>
            <a:endParaRPr lang="de-DE" sz="1600" kern="100" dirty="0">
              <a:solidFill>
                <a:schemeClr val="bg1"/>
              </a:solidFill>
              <a:effectLst/>
              <a:latin typeface="Century Gothic" panose="020B0502020202020204" pitchFamily="34" charset="0"/>
              <a:ea typeface="Aptos" panose="020B0004020202020204" pitchFamily="34" charset="0"/>
              <a:cs typeface="Arial" panose="020B0604020202020204" pitchFamily="34" charset="0"/>
            </a:endParaRPr>
          </a:p>
          <a:p>
            <a:pPr>
              <a:lnSpc>
                <a:spcPct val="107000"/>
              </a:lnSpc>
              <a:spcAft>
                <a:spcPts val="800"/>
              </a:spcAft>
            </a:pPr>
            <a:r>
              <a:rPr lang="de-DE" sz="1600" kern="100" dirty="0">
                <a:solidFill>
                  <a:schemeClr val="bg1"/>
                </a:solidFill>
                <a:effectLst/>
                <a:latin typeface="Century Gothic" panose="020B0502020202020204" pitchFamily="34" charset="0"/>
                <a:ea typeface="Aptos" panose="020B0004020202020204" pitchFamily="34" charset="0"/>
                <a:cs typeface="Arial" panose="020B0604020202020204" pitchFamily="34" charset="0"/>
              </a:rPr>
              <a:t>Die Zeitgemäss hebt sich durch folgende Punkte vom Markt ab:</a:t>
            </a:r>
          </a:p>
          <a:p>
            <a:pPr marL="342900" lvl="0" indent="-342900">
              <a:lnSpc>
                <a:spcPct val="107000"/>
              </a:lnSpc>
              <a:buFont typeface="Wingdings" panose="05000000000000000000" pitchFamily="2" charset="2"/>
              <a:buChar char="Ø"/>
            </a:pPr>
            <a:r>
              <a:rPr lang="de-DE" sz="1600" kern="100" dirty="0">
                <a:solidFill>
                  <a:schemeClr val="bg1"/>
                </a:solidFill>
                <a:effectLst/>
                <a:latin typeface="Century Gothic" panose="020B0502020202020204" pitchFamily="34" charset="0"/>
                <a:ea typeface="Aptos" panose="020B0004020202020204" pitchFamily="34" charset="0"/>
                <a:cs typeface="Arial" panose="020B0604020202020204" pitchFamily="34" charset="0"/>
              </a:rPr>
              <a:t>Spezialisierung auf die automatische Reinigung von Anlagen mittels </a:t>
            </a:r>
            <a:r>
              <a:rPr lang="de-DE" sz="1600" kern="100" dirty="0" err="1">
                <a:solidFill>
                  <a:schemeClr val="bg1"/>
                </a:solidFill>
                <a:effectLst/>
                <a:latin typeface="Century Gothic" panose="020B0502020202020204" pitchFamily="34" charset="0"/>
                <a:ea typeface="Aptos" panose="020B0004020202020204" pitchFamily="34" charset="0"/>
                <a:cs typeface="Arial" panose="020B0604020202020204" pitchFamily="34" charset="0"/>
              </a:rPr>
              <a:t>StoneAge</a:t>
            </a:r>
            <a:r>
              <a:rPr lang="de-DE" sz="1600" kern="100" dirty="0">
                <a:solidFill>
                  <a:schemeClr val="bg1"/>
                </a:solidFill>
                <a:effectLst/>
                <a:latin typeface="Century Gothic" panose="020B0502020202020204" pitchFamily="34" charset="0"/>
                <a:ea typeface="Aptos" panose="020B0004020202020204" pitchFamily="34" charset="0"/>
                <a:cs typeface="Arial" panose="020B0604020202020204" pitchFamily="34" charset="0"/>
              </a:rPr>
              <a:t>-Vollautomaten, aktuell 2 Stück. Hier konnten bereits Kunden wie Cargill / Röhm / Lanxess / </a:t>
            </a:r>
            <a:r>
              <a:rPr lang="de-DE" sz="1600" kern="100" dirty="0" err="1">
                <a:solidFill>
                  <a:schemeClr val="bg1"/>
                </a:solidFill>
                <a:effectLst/>
                <a:latin typeface="Century Gothic" panose="020B0502020202020204" pitchFamily="34" charset="0"/>
                <a:ea typeface="Aptos" panose="020B0004020202020204" pitchFamily="34" charset="0"/>
                <a:cs typeface="Arial" panose="020B0604020202020204" pitchFamily="34" charset="0"/>
              </a:rPr>
              <a:t>Vinnolit</a:t>
            </a:r>
            <a:r>
              <a:rPr lang="de-DE" sz="1600" kern="100" dirty="0">
                <a:solidFill>
                  <a:schemeClr val="bg1"/>
                </a:solidFill>
                <a:effectLst/>
                <a:latin typeface="Century Gothic" panose="020B0502020202020204" pitchFamily="34" charset="0"/>
                <a:ea typeface="Aptos" panose="020B0004020202020204" pitchFamily="34" charset="0"/>
                <a:cs typeface="Arial" panose="020B0604020202020204" pitchFamily="34" charset="0"/>
              </a:rPr>
              <a:t> / Celanese von der Leistung überzeugt werden. </a:t>
            </a:r>
          </a:p>
          <a:p>
            <a:pPr marL="457200">
              <a:lnSpc>
                <a:spcPct val="107000"/>
              </a:lnSpc>
            </a:pPr>
            <a:endParaRPr lang="de-DE" sz="1600" kern="100" dirty="0">
              <a:solidFill>
                <a:schemeClr val="bg1"/>
              </a:solidFill>
              <a:effectLst/>
              <a:latin typeface="Century Gothic" panose="020B0502020202020204" pitchFamily="34" charset="0"/>
              <a:ea typeface="Aptos" panose="020B0004020202020204" pitchFamily="34" charset="0"/>
              <a:cs typeface="Arial" panose="020B0604020202020204" pitchFamily="34" charset="0"/>
            </a:endParaRPr>
          </a:p>
          <a:p>
            <a:pPr marL="285750" lvl="0" indent="-285750">
              <a:lnSpc>
                <a:spcPct val="107000"/>
              </a:lnSpc>
              <a:spcAft>
                <a:spcPts val="800"/>
              </a:spcAft>
              <a:buFont typeface="Wingdings" panose="05000000000000000000" pitchFamily="2" charset="2"/>
              <a:buChar char="Ø"/>
            </a:pPr>
            <a:r>
              <a:rPr lang="de-DE" sz="1600" kern="100" dirty="0">
                <a:solidFill>
                  <a:schemeClr val="bg1"/>
                </a:solidFill>
                <a:effectLst/>
                <a:latin typeface="Century Gothic" panose="020B0502020202020204" pitchFamily="34" charset="0"/>
                <a:ea typeface="Aptos" panose="020B0004020202020204" pitchFamily="34" charset="0"/>
                <a:cs typeface="Arial" panose="020B0604020202020204" pitchFamily="34" charset="0"/>
              </a:rPr>
              <a:t>Manuelle Reinigung und Reinigung mit Großgeräten aus einer Hand, in der Regel haben unsere Marktbegleiter sich auf eine der beiden Bereiche fokussiert, z.B. ausschließlich im Bereich der Großgeräte tätig oder sind in der manuellen Industriereinigung tätig </a:t>
            </a:r>
          </a:p>
          <a:p>
            <a:pPr lvl="0">
              <a:lnSpc>
                <a:spcPct val="107000"/>
              </a:lnSpc>
              <a:spcAft>
                <a:spcPts val="800"/>
              </a:spcAft>
            </a:pPr>
            <a:endParaRPr lang="de-DE" sz="1600" kern="100" dirty="0">
              <a:solidFill>
                <a:schemeClr val="bg1"/>
              </a:solidFill>
              <a:latin typeface="Century Gothic" panose="020B0502020202020204" pitchFamily="34" charset="0"/>
              <a:ea typeface="Aptos" panose="020B0004020202020204" pitchFamily="34" charset="0"/>
              <a:cs typeface="Arial" panose="020B0604020202020204" pitchFamily="34" charset="0"/>
            </a:endParaRPr>
          </a:p>
          <a:p>
            <a:pPr lvl="0">
              <a:lnSpc>
                <a:spcPct val="107000"/>
              </a:lnSpc>
              <a:spcAft>
                <a:spcPts val="800"/>
              </a:spcAft>
            </a:pPr>
            <a:r>
              <a:rPr lang="de-DE" sz="1600" b="1" kern="100" dirty="0">
                <a:solidFill>
                  <a:schemeClr val="bg1"/>
                </a:solidFill>
                <a:latin typeface="Century Gothic" panose="020B0502020202020204" pitchFamily="34" charset="0"/>
                <a:ea typeface="Aptos" panose="020B0004020202020204" pitchFamily="34" charset="0"/>
                <a:cs typeface="Arial" panose="020B0604020202020204" pitchFamily="34" charset="0"/>
              </a:rPr>
              <a:t>W</a:t>
            </a:r>
            <a:r>
              <a:rPr lang="de-DE" sz="1600" b="1" kern="100" dirty="0">
                <a:solidFill>
                  <a:schemeClr val="bg1"/>
                </a:solidFill>
                <a:effectLst/>
                <a:latin typeface="Century Gothic" panose="020B0502020202020204" pitchFamily="34" charset="0"/>
                <a:ea typeface="Aptos" panose="020B0004020202020204" pitchFamily="34" charset="0"/>
                <a:cs typeface="Arial" panose="020B0604020202020204" pitchFamily="34" charset="0"/>
              </a:rPr>
              <a:t>ir als Zeitgemäss können unseren Kunden alles aus einer Hand anbieten. </a:t>
            </a:r>
          </a:p>
          <a:p>
            <a:pPr marL="742950" lvl="1" indent="-285750">
              <a:lnSpc>
                <a:spcPct val="107000"/>
              </a:lnSpc>
              <a:spcAft>
                <a:spcPts val="800"/>
              </a:spcAft>
              <a:buFont typeface="Wingdings" panose="05000000000000000000" pitchFamily="2" charset="2"/>
              <a:buChar char="Ø"/>
            </a:pPr>
            <a:r>
              <a:rPr lang="de-DE" sz="1600" kern="100" dirty="0">
                <a:solidFill>
                  <a:schemeClr val="bg1"/>
                </a:solidFill>
                <a:effectLst/>
                <a:latin typeface="Century Gothic" panose="020B0502020202020204" pitchFamily="34" charset="0"/>
                <a:ea typeface="Aptos" panose="020B0004020202020204" pitchFamily="34" charset="0"/>
                <a:cs typeface="Arial" panose="020B0604020202020204" pitchFamily="34" charset="0"/>
              </a:rPr>
              <a:t>Die Vorteile beim Kunden sind vereinfachte Kommunikation und </a:t>
            </a:r>
            <a:r>
              <a:rPr lang="de-DE" sz="1600" kern="100" dirty="0">
                <a:solidFill>
                  <a:schemeClr val="bg1"/>
                </a:solidFill>
                <a:latin typeface="Century Gothic" panose="020B0502020202020204" pitchFamily="34" charset="0"/>
                <a:ea typeface="Aptos" panose="020B0004020202020204" pitchFamily="34" charset="0"/>
                <a:cs typeface="Arial" panose="020B0604020202020204" pitchFamily="34" charset="0"/>
              </a:rPr>
              <a:t>bessere</a:t>
            </a:r>
            <a:r>
              <a:rPr lang="de-DE" sz="1600" kern="100" dirty="0">
                <a:solidFill>
                  <a:schemeClr val="bg1"/>
                </a:solidFill>
                <a:effectLst/>
                <a:latin typeface="Century Gothic" panose="020B0502020202020204" pitchFamily="34" charset="0"/>
                <a:ea typeface="Aptos" panose="020B0004020202020204" pitchFamily="34" charset="0"/>
                <a:cs typeface="Arial" panose="020B0604020202020204" pitchFamily="34" charset="0"/>
              </a:rPr>
              <a:t> Reaktionszeiten.</a:t>
            </a:r>
          </a:p>
          <a:p>
            <a:pPr marL="0" indent="0">
              <a:buFontTx/>
              <a:buNone/>
            </a:pPr>
            <a:endParaRPr lang="de-DE" altLang="de-DE" dirty="0">
              <a:solidFill>
                <a:schemeClr val="bg1"/>
              </a:solidFill>
              <a:latin typeface="Century Gothic" panose="020B0502020202020204" pitchFamily="34" charset="0"/>
            </a:endParaRPr>
          </a:p>
          <a:p>
            <a:pPr marL="0" indent="0">
              <a:buFontTx/>
              <a:buNone/>
            </a:pPr>
            <a:endParaRPr lang="de-DE" altLang="de-DE"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3998732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75000"/>
            <a:lumOff val="25000"/>
            <a:alpha val="73000"/>
          </a:schemeClr>
        </a:solidFill>
        <a:effectLst/>
      </p:bgPr>
    </p:bg>
    <p:spTree>
      <p:nvGrpSpPr>
        <p:cNvPr id="1" name="">
          <a:extLst>
            <a:ext uri="{FF2B5EF4-FFF2-40B4-BE49-F238E27FC236}">
              <a16:creationId xmlns:a16="http://schemas.microsoft.com/office/drawing/2014/main" id="{551541E2-5D97-AB30-8B79-4B896EA6256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FAB40CA-76FC-E061-FC1A-7A06B97B358A}"/>
              </a:ext>
            </a:extLst>
          </p:cNvPr>
          <p:cNvSpPr>
            <a:spLocks noGrp="1"/>
          </p:cNvSpPr>
          <p:nvPr>
            <p:ph type="title"/>
          </p:nvPr>
        </p:nvSpPr>
        <p:spPr>
          <a:xfrm>
            <a:off x="296848" y="302494"/>
            <a:ext cx="9258300" cy="1040931"/>
          </a:xfrm>
        </p:spPr>
        <p:txBody>
          <a:bodyPr>
            <a:noAutofit/>
          </a:bodyPr>
          <a:lstStyle/>
          <a:p>
            <a:r>
              <a:rPr lang="de-DE" sz="2800" b="1" u="sng" dirty="0">
                <a:solidFill>
                  <a:schemeClr val="bg1"/>
                </a:solidFill>
                <a:latin typeface="Century Gothic" panose="020B0502020202020204" pitchFamily="34" charset="0"/>
              </a:rPr>
              <a:t>Unser Code </a:t>
            </a:r>
            <a:r>
              <a:rPr lang="de-DE" sz="2800" b="1" u="sng" dirty="0" err="1">
                <a:solidFill>
                  <a:schemeClr val="bg1"/>
                </a:solidFill>
                <a:latin typeface="Century Gothic" panose="020B0502020202020204" pitchFamily="34" charset="0"/>
              </a:rPr>
              <a:t>of</a:t>
            </a:r>
            <a:r>
              <a:rPr lang="de-DE" sz="2800" b="1" u="sng" dirty="0">
                <a:solidFill>
                  <a:schemeClr val="bg1"/>
                </a:solidFill>
                <a:latin typeface="Century Gothic" panose="020B0502020202020204" pitchFamily="34" charset="0"/>
              </a:rPr>
              <a:t> Conduct</a:t>
            </a:r>
            <a:br>
              <a:rPr lang="de-DE" sz="2800" b="1" u="sng" dirty="0">
                <a:solidFill>
                  <a:schemeClr val="bg1"/>
                </a:solidFill>
                <a:latin typeface="Century Gothic" panose="020B0502020202020204" pitchFamily="34" charset="0"/>
              </a:rPr>
            </a:br>
            <a:endParaRPr lang="de-DE" sz="2800" b="1" u="sng" dirty="0">
              <a:solidFill>
                <a:schemeClr val="bg1"/>
              </a:solidFill>
              <a:latin typeface="Century Gothic" panose="020B0502020202020204" pitchFamily="34" charset="0"/>
            </a:endParaRPr>
          </a:p>
        </p:txBody>
      </p:sp>
      <p:pic>
        <p:nvPicPr>
          <p:cNvPr id="5" name="Inhaltsplatzhalter 4" descr="Ein Bild, das Schrift, Text, Logo, Grafiken enthält.&#10;&#10;KI-generierte Inhalte können fehlerhaft sein.">
            <a:extLst>
              <a:ext uri="{FF2B5EF4-FFF2-40B4-BE49-F238E27FC236}">
                <a16:creationId xmlns:a16="http://schemas.microsoft.com/office/drawing/2014/main" id="{3E11CFB9-D46B-61F1-9275-74412699851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991344" y="0"/>
            <a:ext cx="2200656" cy="1645920"/>
          </a:xfrm>
          <a:effectLst>
            <a:softEdge rad="127000"/>
          </a:effectLst>
        </p:spPr>
      </p:pic>
      <p:sp>
        <p:nvSpPr>
          <p:cNvPr id="6" name="Fußzeilenplatzhalter 5">
            <a:extLst>
              <a:ext uri="{FF2B5EF4-FFF2-40B4-BE49-F238E27FC236}">
                <a16:creationId xmlns:a16="http://schemas.microsoft.com/office/drawing/2014/main" id="{B47EAF26-1288-D4F8-768B-B2A881E4DD72}"/>
              </a:ext>
            </a:extLst>
          </p:cNvPr>
          <p:cNvSpPr>
            <a:spLocks noGrp="1"/>
          </p:cNvSpPr>
          <p:nvPr>
            <p:ph type="ftr" sz="quarter" idx="11"/>
          </p:nvPr>
        </p:nvSpPr>
        <p:spPr>
          <a:xfrm>
            <a:off x="0" y="6294438"/>
            <a:ext cx="12192000" cy="427037"/>
          </a:xfrm>
        </p:spPr>
        <p:txBody>
          <a:bodyPr/>
          <a:lstStyle/>
          <a:p>
            <a:r>
              <a:rPr lang="de-DE" sz="1400" b="1" dirty="0">
                <a:solidFill>
                  <a:schemeClr val="bg1"/>
                </a:solidFill>
              </a:rPr>
              <a:t>Industriereinigung - Industrieservice – Projektmanagement – Hauptsitz: Bahnstraße 19, 50858 Köln</a:t>
            </a:r>
          </a:p>
          <a:p>
            <a:r>
              <a:rPr lang="de-DE" sz="1400" b="1" dirty="0">
                <a:solidFill>
                  <a:schemeClr val="bg1"/>
                </a:solidFill>
              </a:rPr>
              <a:t>Köln / Kerpen / Mainz</a:t>
            </a:r>
          </a:p>
        </p:txBody>
      </p:sp>
      <p:sp>
        <p:nvSpPr>
          <p:cNvPr id="8" name="Foliennummernplatzhalter 7">
            <a:extLst>
              <a:ext uri="{FF2B5EF4-FFF2-40B4-BE49-F238E27FC236}">
                <a16:creationId xmlns:a16="http://schemas.microsoft.com/office/drawing/2014/main" id="{8E98AD13-BFEB-3F85-6715-2B2F865814D3}"/>
              </a:ext>
            </a:extLst>
          </p:cNvPr>
          <p:cNvSpPr>
            <a:spLocks noGrp="1"/>
          </p:cNvSpPr>
          <p:nvPr>
            <p:ph type="sldNum" sz="quarter" idx="12"/>
          </p:nvPr>
        </p:nvSpPr>
        <p:spPr/>
        <p:txBody>
          <a:bodyPr/>
          <a:lstStyle/>
          <a:p>
            <a:fld id="{6F4321D7-18E2-403C-B93E-231D3FC03846}" type="slidenum">
              <a:rPr lang="de-DE" smtClean="0">
                <a:solidFill>
                  <a:schemeClr val="bg1"/>
                </a:solidFill>
              </a:rPr>
              <a:t>4</a:t>
            </a:fld>
            <a:endParaRPr lang="de-DE" dirty="0">
              <a:solidFill>
                <a:schemeClr val="bg1"/>
              </a:solidFill>
            </a:endParaRPr>
          </a:p>
        </p:txBody>
      </p:sp>
      <p:sp>
        <p:nvSpPr>
          <p:cNvPr id="9" name="Textfeld 8">
            <a:extLst>
              <a:ext uri="{FF2B5EF4-FFF2-40B4-BE49-F238E27FC236}">
                <a16:creationId xmlns:a16="http://schemas.microsoft.com/office/drawing/2014/main" id="{51A4C495-A6D5-F491-D3EE-B0BCE9DE2753}"/>
              </a:ext>
            </a:extLst>
          </p:cNvPr>
          <p:cNvSpPr txBox="1"/>
          <p:nvPr/>
        </p:nvSpPr>
        <p:spPr>
          <a:xfrm>
            <a:off x="296848" y="1556774"/>
            <a:ext cx="11192786" cy="4524315"/>
          </a:xfrm>
          <a:prstGeom prst="rect">
            <a:avLst/>
          </a:prstGeom>
          <a:noFill/>
        </p:spPr>
        <p:txBody>
          <a:bodyPr wrap="square" rtlCol="0">
            <a:spAutoFit/>
          </a:bodyPr>
          <a:lstStyle/>
          <a:p>
            <a:pPr marL="0" indent="0">
              <a:buFontTx/>
              <a:buNone/>
            </a:pPr>
            <a:r>
              <a:rPr lang="de-DE" altLang="de-DE" dirty="0">
                <a:solidFill>
                  <a:schemeClr val="bg1"/>
                </a:solidFill>
                <a:latin typeface="Century Gothic" panose="020B0502020202020204" pitchFamily="34" charset="0"/>
              </a:rPr>
              <a:t>Die Zeitgemäss ist sich Ihrer Verantwortung als handelndes Unternehmen bewusst und der damit verbundenen gesellschaftlichen Verantwortung.</a:t>
            </a:r>
          </a:p>
          <a:p>
            <a:pPr marL="0" indent="0">
              <a:buFontTx/>
              <a:buNone/>
            </a:pPr>
            <a:endParaRPr lang="de-DE" altLang="de-DE" dirty="0">
              <a:solidFill>
                <a:schemeClr val="bg1"/>
              </a:solidFill>
              <a:latin typeface="Century Gothic" panose="020B0502020202020204" pitchFamily="34" charset="0"/>
            </a:endParaRPr>
          </a:p>
          <a:p>
            <a:pPr marL="0" indent="0">
              <a:buFontTx/>
              <a:buNone/>
            </a:pPr>
            <a:r>
              <a:rPr lang="de-DE" altLang="de-DE" dirty="0">
                <a:solidFill>
                  <a:schemeClr val="bg1"/>
                </a:solidFill>
                <a:latin typeface="Century Gothic" panose="020B0502020202020204" pitchFamily="34" charset="0"/>
              </a:rPr>
              <a:t>Die stabile Basis aller Entscheidungen und allen unternehmerischen Tuns bilden unsere Werte, sowie das Bekenntnis zu den geltenden Gesetzen und zu allgemeinen sozialen und ethischen Grundsätzen</a:t>
            </a:r>
          </a:p>
          <a:p>
            <a:pPr marL="0" indent="0">
              <a:buFontTx/>
              <a:buNone/>
            </a:pPr>
            <a:endParaRPr lang="de-DE" altLang="de-DE" dirty="0">
              <a:solidFill>
                <a:schemeClr val="bg1"/>
              </a:solidFill>
              <a:latin typeface="Century Gothic" panose="020B0502020202020204" pitchFamily="34" charset="0"/>
            </a:endParaRPr>
          </a:p>
          <a:p>
            <a:pPr marL="0" indent="0">
              <a:buFontTx/>
              <a:buNone/>
            </a:pPr>
            <a:r>
              <a:rPr lang="de-DE" altLang="de-DE" dirty="0">
                <a:solidFill>
                  <a:schemeClr val="bg1"/>
                </a:solidFill>
                <a:latin typeface="Century Gothic" panose="020B0502020202020204" pitchFamily="34" charset="0"/>
              </a:rPr>
              <a:t>Aus diesem Grund haben wir unseren Code </a:t>
            </a:r>
            <a:r>
              <a:rPr lang="de-DE" altLang="de-DE" dirty="0" err="1">
                <a:solidFill>
                  <a:schemeClr val="bg1"/>
                </a:solidFill>
                <a:latin typeface="Century Gothic" panose="020B0502020202020204" pitchFamily="34" charset="0"/>
              </a:rPr>
              <a:t>of</a:t>
            </a:r>
            <a:r>
              <a:rPr lang="de-DE" altLang="de-DE" dirty="0">
                <a:solidFill>
                  <a:schemeClr val="bg1"/>
                </a:solidFill>
                <a:latin typeface="Century Gothic" panose="020B0502020202020204" pitchFamily="34" charset="0"/>
              </a:rPr>
              <a:t> Conduct inklusive der Sozialcharta erstellt</a:t>
            </a:r>
          </a:p>
          <a:p>
            <a:pPr marL="0" indent="0">
              <a:buFontTx/>
              <a:buNone/>
            </a:pPr>
            <a:endParaRPr lang="de-DE" altLang="de-DE" dirty="0">
              <a:solidFill>
                <a:schemeClr val="bg1"/>
              </a:solidFill>
              <a:latin typeface="Century Gothic" panose="020B0502020202020204" pitchFamily="34" charset="0"/>
            </a:endParaRPr>
          </a:p>
          <a:p>
            <a:pPr marL="0" indent="0">
              <a:buFontTx/>
              <a:buNone/>
            </a:pPr>
            <a:r>
              <a:rPr lang="de-DE" altLang="de-DE" dirty="0">
                <a:solidFill>
                  <a:schemeClr val="bg1"/>
                </a:solidFill>
                <a:latin typeface="Century Gothic" panose="020B0502020202020204" pitchFamily="34" charset="0"/>
              </a:rPr>
              <a:t>Dies geschieht auch mit dem Ziel, mit diesem Kodex einen Standard zu setzen.</a:t>
            </a:r>
          </a:p>
          <a:p>
            <a:pPr marL="0" indent="0">
              <a:buFontTx/>
              <a:buNone/>
            </a:pPr>
            <a:endParaRPr lang="de-DE" altLang="de-DE" dirty="0">
              <a:solidFill>
                <a:schemeClr val="bg1"/>
              </a:solidFill>
              <a:latin typeface="Century Gothic" panose="020B0502020202020204" pitchFamily="34" charset="0"/>
            </a:endParaRPr>
          </a:p>
          <a:p>
            <a:pPr marL="0" indent="0">
              <a:buFontTx/>
              <a:buNone/>
            </a:pPr>
            <a:r>
              <a:rPr lang="de-DE" altLang="de-DE" dirty="0">
                <a:solidFill>
                  <a:schemeClr val="bg1"/>
                </a:solidFill>
                <a:latin typeface="Century Gothic" panose="020B0502020202020204" pitchFamily="34" charset="0"/>
              </a:rPr>
              <a:t>Der Code </a:t>
            </a:r>
            <a:r>
              <a:rPr lang="de-DE" altLang="de-DE" dirty="0" err="1">
                <a:solidFill>
                  <a:schemeClr val="bg1"/>
                </a:solidFill>
                <a:latin typeface="Century Gothic" panose="020B0502020202020204" pitchFamily="34" charset="0"/>
              </a:rPr>
              <a:t>of</a:t>
            </a:r>
            <a:r>
              <a:rPr lang="de-DE" altLang="de-DE" dirty="0">
                <a:solidFill>
                  <a:schemeClr val="bg1"/>
                </a:solidFill>
                <a:latin typeface="Century Gothic" panose="020B0502020202020204" pitchFamily="34" charset="0"/>
              </a:rPr>
              <a:t> Conduct ist eine verbindliche Leitlinie für alle Mitarbeiter, einschließlich der Mitglieder der Geschäftsführung, der Führungskräfte und der Arbeitnehmer(innen) unabhängig der Funktion und des Einsatzbereiches.</a:t>
            </a:r>
          </a:p>
          <a:p>
            <a:pPr marL="0" indent="0">
              <a:buFontTx/>
              <a:buNone/>
            </a:pPr>
            <a:endParaRPr lang="de-DE" altLang="de-DE" dirty="0">
              <a:solidFill>
                <a:schemeClr val="bg1"/>
              </a:solidFill>
              <a:latin typeface="Century Gothic" panose="020B0502020202020204" pitchFamily="34" charset="0"/>
            </a:endParaRPr>
          </a:p>
          <a:p>
            <a:pPr marL="0" indent="0">
              <a:buFontTx/>
              <a:buNone/>
            </a:pPr>
            <a:r>
              <a:rPr lang="de-DE" altLang="de-DE" dirty="0">
                <a:solidFill>
                  <a:schemeClr val="bg1"/>
                </a:solidFill>
                <a:latin typeface="Century Gothic" panose="020B0502020202020204" pitchFamily="34" charset="0"/>
              </a:rPr>
              <a:t>Jeder Mitarbeiter ist angehalten, nach diesen Verhaltensrichtlinien zu handeln.</a:t>
            </a:r>
          </a:p>
        </p:txBody>
      </p:sp>
    </p:spTree>
    <p:extLst>
      <p:ext uri="{BB962C8B-B14F-4D97-AF65-F5344CB8AC3E}">
        <p14:creationId xmlns:p14="http://schemas.microsoft.com/office/powerpoint/2010/main" val="3649295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75000"/>
            <a:lumOff val="25000"/>
            <a:alpha val="73000"/>
          </a:schemeClr>
        </a:solidFill>
        <a:effectLst/>
      </p:bgPr>
    </p:bg>
    <p:spTree>
      <p:nvGrpSpPr>
        <p:cNvPr id="1" name="">
          <a:extLst>
            <a:ext uri="{FF2B5EF4-FFF2-40B4-BE49-F238E27FC236}">
              <a16:creationId xmlns:a16="http://schemas.microsoft.com/office/drawing/2014/main" id="{44BA97E7-C089-F22B-3DA0-F41213A91C1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D7E5254-2094-EEA2-A97F-DAF261749DAD}"/>
              </a:ext>
            </a:extLst>
          </p:cNvPr>
          <p:cNvSpPr>
            <a:spLocks noGrp="1"/>
          </p:cNvSpPr>
          <p:nvPr>
            <p:ph type="title"/>
          </p:nvPr>
        </p:nvSpPr>
        <p:spPr>
          <a:xfrm>
            <a:off x="296848" y="182204"/>
            <a:ext cx="9258300" cy="788056"/>
          </a:xfrm>
        </p:spPr>
        <p:txBody>
          <a:bodyPr>
            <a:noAutofit/>
          </a:bodyPr>
          <a:lstStyle/>
          <a:p>
            <a:r>
              <a:rPr lang="de-DE" sz="2800" b="1" u="sng" dirty="0">
                <a:solidFill>
                  <a:schemeClr val="bg1"/>
                </a:solidFill>
                <a:latin typeface="Century Gothic" panose="020B0502020202020204" pitchFamily="34" charset="0"/>
              </a:rPr>
              <a:t>Unser Code </a:t>
            </a:r>
            <a:r>
              <a:rPr lang="de-DE" sz="2800" b="1" u="sng" dirty="0" err="1">
                <a:solidFill>
                  <a:schemeClr val="bg1"/>
                </a:solidFill>
                <a:latin typeface="Century Gothic" panose="020B0502020202020204" pitchFamily="34" charset="0"/>
              </a:rPr>
              <a:t>of</a:t>
            </a:r>
            <a:r>
              <a:rPr lang="de-DE" sz="2800" b="1" u="sng" dirty="0">
                <a:solidFill>
                  <a:schemeClr val="bg1"/>
                </a:solidFill>
                <a:latin typeface="Century Gothic" panose="020B0502020202020204" pitchFamily="34" charset="0"/>
              </a:rPr>
              <a:t> Conduct</a:t>
            </a:r>
            <a:br>
              <a:rPr lang="de-DE" sz="2800" b="1" u="sng" dirty="0">
                <a:solidFill>
                  <a:schemeClr val="bg1"/>
                </a:solidFill>
                <a:latin typeface="Century Gothic" panose="020B0502020202020204" pitchFamily="34" charset="0"/>
              </a:rPr>
            </a:br>
            <a:endParaRPr lang="de-DE" sz="2800" b="1" u="sng" dirty="0">
              <a:solidFill>
                <a:schemeClr val="bg1"/>
              </a:solidFill>
              <a:latin typeface="Century Gothic" panose="020B0502020202020204" pitchFamily="34" charset="0"/>
            </a:endParaRPr>
          </a:p>
        </p:txBody>
      </p:sp>
      <p:pic>
        <p:nvPicPr>
          <p:cNvPr id="5" name="Inhaltsplatzhalter 4" descr="Ein Bild, das Schrift, Text, Logo, Grafiken enthält.&#10;&#10;KI-generierte Inhalte können fehlerhaft sein.">
            <a:extLst>
              <a:ext uri="{FF2B5EF4-FFF2-40B4-BE49-F238E27FC236}">
                <a16:creationId xmlns:a16="http://schemas.microsoft.com/office/drawing/2014/main" id="{253B8D16-BD69-D420-123E-5002D15B472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991344" y="0"/>
            <a:ext cx="2200656" cy="1645920"/>
          </a:xfrm>
          <a:effectLst>
            <a:softEdge rad="127000"/>
          </a:effectLst>
        </p:spPr>
      </p:pic>
      <p:sp>
        <p:nvSpPr>
          <p:cNvPr id="6" name="Fußzeilenplatzhalter 5">
            <a:extLst>
              <a:ext uri="{FF2B5EF4-FFF2-40B4-BE49-F238E27FC236}">
                <a16:creationId xmlns:a16="http://schemas.microsoft.com/office/drawing/2014/main" id="{D2FAD24D-6561-07CE-9852-B2FFC1217536}"/>
              </a:ext>
            </a:extLst>
          </p:cNvPr>
          <p:cNvSpPr>
            <a:spLocks noGrp="1"/>
          </p:cNvSpPr>
          <p:nvPr>
            <p:ph type="ftr" sz="quarter" idx="11"/>
          </p:nvPr>
        </p:nvSpPr>
        <p:spPr>
          <a:xfrm>
            <a:off x="0" y="6294438"/>
            <a:ext cx="12192000" cy="427037"/>
          </a:xfrm>
        </p:spPr>
        <p:txBody>
          <a:bodyPr/>
          <a:lstStyle/>
          <a:p>
            <a:r>
              <a:rPr lang="de-DE" sz="1400" b="1" dirty="0">
                <a:solidFill>
                  <a:schemeClr val="bg1"/>
                </a:solidFill>
              </a:rPr>
              <a:t>Industriereinigung - Industrieservice – Projektmanagement – Hauptsitz: Bahnstraße 19, 50858 Köln</a:t>
            </a:r>
          </a:p>
          <a:p>
            <a:r>
              <a:rPr lang="de-DE" sz="1400" b="1" dirty="0">
                <a:solidFill>
                  <a:schemeClr val="bg1"/>
                </a:solidFill>
              </a:rPr>
              <a:t>Köln / Kerpen / Mainz</a:t>
            </a:r>
          </a:p>
        </p:txBody>
      </p:sp>
      <p:sp>
        <p:nvSpPr>
          <p:cNvPr id="8" name="Foliennummernplatzhalter 7">
            <a:extLst>
              <a:ext uri="{FF2B5EF4-FFF2-40B4-BE49-F238E27FC236}">
                <a16:creationId xmlns:a16="http://schemas.microsoft.com/office/drawing/2014/main" id="{5CF0A540-6039-6A4A-F81A-5761565D490A}"/>
              </a:ext>
            </a:extLst>
          </p:cNvPr>
          <p:cNvSpPr>
            <a:spLocks noGrp="1"/>
          </p:cNvSpPr>
          <p:nvPr>
            <p:ph type="sldNum" sz="quarter" idx="12"/>
          </p:nvPr>
        </p:nvSpPr>
        <p:spPr/>
        <p:txBody>
          <a:bodyPr/>
          <a:lstStyle/>
          <a:p>
            <a:fld id="{6F4321D7-18E2-403C-B93E-231D3FC03846}" type="slidenum">
              <a:rPr lang="de-DE" smtClean="0">
                <a:solidFill>
                  <a:schemeClr val="bg1"/>
                </a:solidFill>
              </a:rPr>
              <a:t>5</a:t>
            </a:fld>
            <a:endParaRPr lang="de-DE" dirty="0">
              <a:solidFill>
                <a:schemeClr val="bg1"/>
              </a:solidFill>
            </a:endParaRPr>
          </a:p>
        </p:txBody>
      </p:sp>
      <p:sp>
        <p:nvSpPr>
          <p:cNvPr id="9" name="Textfeld 8">
            <a:extLst>
              <a:ext uri="{FF2B5EF4-FFF2-40B4-BE49-F238E27FC236}">
                <a16:creationId xmlns:a16="http://schemas.microsoft.com/office/drawing/2014/main" id="{7EA14CB8-92F9-41E4-DC2F-1DEE9D550ED3}"/>
              </a:ext>
            </a:extLst>
          </p:cNvPr>
          <p:cNvSpPr txBox="1"/>
          <p:nvPr/>
        </p:nvSpPr>
        <p:spPr>
          <a:xfrm>
            <a:off x="296848" y="1032172"/>
            <a:ext cx="9694496" cy="5786199"/>
          </a:xfrm>
          <a:prstGeom prst="rect">
            <a:avLst/>
          </a:prstGeom>
          <a:noFill/>
        </p:spPr>
        <p:txBody>
          <a:bodyPr wrap="square" rtlCol="0">
            <a:spAutoFit/>
          </a:bodyPr>
          <a:lstStyle/>
          <a:p>
            <a:r>
              <a:rPr lang="de-DE" altLang="de-DE" b="1" u="sng" dirty="0">
                <a:solidFill>
                  <a:schemeClr val="bg1"/>
                </a:solidFill>
                <a:latin typeface="Century Gothic" panose="020B0502020202020204" pitchFamily="34" charset="0"/>
              </a:rPr>
              <a:t>Grundsätzliche Verhaltensanforderungen</a:t>
            </a:r>
          </a:p>
          <a:p>
            <a:pPr marL="742950" lvl="1" indent="-285750">
              <a:buFont typeface="Arial" panose="020B0604020202020204" pitchFamily="34" charset="0"/>
              <a:buChar char="•"/>
            </a:pPr>
            <a:r>
              <a:rPr lang="de-DE" altLang="de-DE" dirty="0">
                <a:solidFill>
                  <a:schemeClr val="bg1"/>
                </a:solidFill>
                <a:latin typeface="Century Gothic" panose="020B0502020202020204" pitchFamily="34" charset="0"/>
              </a:rPr>
              <a:t>Beachtung von Gesetzen</a:t>
            </a:r>
          </a:p>
          <a:p>
            <a:pPr marL="742950" lvl="1" indent="-285750">
              <a:buFont typeface="Arial" panose="020B0604020202020204" pitchFamily="34" charset="0"/>
              <a:buChar char="•"/>
            </a:pPr>
            <a:r>
              <a:rPr lang="de-DE" altLang="de-DE" dirty="0">
                <a:solidFill>
                  <a:schemeClr val="bg1"/>
                </a:solidFill>
                <a:latin typeface="Century Gothic" panose="020B0502020202020204" pitchFamily="34" charset="0"/>
              </a:rPr>
              <a:t>Respektvoller Umgang intern und extern</a:t>
            </a:r>
          </a:p>
          <a:p>
            <a:pPr marL="742950" lvl="1" indent="-285750">
              <a:buFont typeface="Arial" panose="020B0604020202020204" pitchFamily="34" charset="0"/>
              <a:buChar char="•"/>
            </a:pPr>
            <a:r>
              <a:rPr lang="de-DE" altLang="de-DE" dirty="0">
                <a:solidFill>
                  <a:schemeClr val="bg1"/>
                </a:solidFill>
                <a:latin typeface="Century Gothic" panose="020B0502020202020204" pitchFamily="34" charset="0"/>
              </a:rPr>
              <a:t>Führung, Verantwortung und Aufsicht, Integrität des Unternehmens</a:t>
            </a:r>
          </a:p>
          <a:p>
            <a:pPr marL="742950" lvl="1" indent="-285750">
              <a:buFont typeface="Arial" panose="020B0604020202020204" pitchFamily="34" charset="0"/>
              <a:buChar char="•"/>
            </a:pPr>
            <a:endParaRPr lang="de-DE" altLang="de-DE" dirty="0">
              <a:solidFill>
                <a:schemeClr val="bg1"/>
              </a:solidFill>
              <a:latin typeface="Century Gothic" panose="020B0502020202020204" pitchFamily="34" charset="0"/>
            </a:endParaRPr>
          </a:p>
          <a:p>
            <a:endParaRPr lang="de-DE" altLang="de-DE" b="1" u="sng" dirty="0">
              <a:solidFill>
                <a:schemeClr val="bg1"/>
              </a:solidFill>
              <a:latin typeface="Century Gothic" panose="020B0502020202020204" pitchFamily="34" charset="0"/>
            </a:endParaRPr>
          </a:p>
          <a:p>
            <a:r>
              <a:rPr lang="de-DE" altLang="de-DE" b="1" u="sng" dirty="0">
                <a:solidFill>
                  <a:schemeClr val="bg1"/>
                </a:solidFill>
                <a:latin typeface="Century Gothic" panose="020B0502020202020204" pitchFamily="34" charset="0"/>
              </a:rPr>
              <a:t>Umgang mit Geschäftspartnern und Dritten</a:t>
            </a:r>
          </a:p>
          <a:p>
            <a:pPr marL="742950" lvl="1" indent="-285750">
              <a:buFont typeface="Arial" panose="020B0604020202020204" pitchFamily="34" charset="0"/>
              <a:buChar char="•"/>
            </a:pPr>
            <a:r>
              <a:rPr lang="de-DE" altLang="de-DE" dirty="0">
                <a:solidFill>
                  <a:schemeClr val="bg1"/>
                </a:solidFill>
                <a:latin typeface="Century Gothic" panose="020B0502020202020204" pitchFamily="34" charset="0"/>
              </a:rPr>
              <a:t>Fairer Wettbewerb</a:t>
            </a:r>
          </a:p>
          <a:p>
            <a:pPr marL="742950" lvl="1" indent="-285750">
              <a:buFont typeface="Arial" panose="020B0604020202020204" pitchFamily="34" charset="0"/>
              <a:buChar char="•"/>
            </a:pPr>
            <a:r>
              <a:rPr lang="de-DE" altLang="de-DE" dirty="0">
                <a:solidFill>
                  <a:schemeClr val="bg1"/>
                </a:solidFill>
                <a:latin typeface="Century Gothic" panose="020B0502020202020204" pitchFamily="34" charset="0"/>
              </a:rPr>
              <a:t>Vernünftiger Umgang mit Geschenken, Einladungen und sonstigen Zuwendungen</a:t>
            </a:r>
          </a:p>
          <a:p>
            <a:pPr marL="742950" lvl="1" indent="-285750">
              <a:buFont typeface="Arial" panose="020B0604020202020204" pitchFamily="34" charset="0"/>
              <a:buChar char="•"/>
            </a:pPr>
            <a:r>
              <a:rPr lang="de-DE" altLang="de-DE" dirty="0">
                <a:solidFill>
                  <a:schemeClr val="bg1"/>
                </a:solidFill>
                <a:latin typeface="Century Gothic" panose="020B0502020202020204" pitchFamily="34" charset="0"/>
              </a:rPr>
              <a:t>Führung, Verantwortung und Aufsicht, Integrität des Unternehmens</a:t>
            </a:r>
          </a:p>
          <a:p>
            <a:endParaRPr lang="de-DE" altLang="de-DE" b="1" u="sng" dirty="0">
              <a:solidFill>
                <a:schemeClr val="bg1"/>
              </a:solidFill>
              <a:latin typeface="Century Gothic" panose="020B0502020202020204" pitchFamily="34" charset="0"/>
            </a:endParaRPr>
          </a:p>
          <a:p>
            <a:endParaRPr lang="de-DE" altLang="de-DE" b="1" u="sng" dirty="0">
              <a:solidFill>
                <a:schemeClr val="bg1"/>
              </a:solidFill>
              <a:latin typeface="Century Gothic" panose="020B0502020202020204" pitchFamily="34" charset="0"/>
            </a:endParaRPr>
          </a:p>
          <a:p>
            <a:r>
              <a:rPr lang="de-DE" altLang="de-DE" b="1" u="sng" dirty="0">
                <a:solidFill>
                  <a:schemeClr val="bg1"/>
                </a:solidFill>
                <a:latin typeface="Century Gothic" panose="020B0502020202020204" pitchFamily="34" charset="0"/>
              </a:rPr>
              <a:t>Vermeidung von Interessenskonflikten</a:t>
            </a:r>
          </a:p>
          <a:p>
            <a:endParaRPr lang="de-DE" altLang="de-DE" b="1" u="sng" dirty="0">
              <a:solidFill>
                <a:schemeClr val="bg1"/>
              </a:solidFill>
              <a:latin typeface="Century Gothic" panose="020B0502020202020204" pitchFamily="34" charset="0"/>
            </a:endParaRPr>
          </a:p>
          <a:p>
            <a:endParaRPr lang="de-DE" altLang="de-DE" b="1" u="sng" dirty="0">
              <a:solidFill>
                <a:schemeClr val="bg1"/>
              </a:solidFill>
              <a:latin typeface="Century Gothic" panose="020B0502020202020204" pitchFamily="34" charset="0"/>
            </a:endParaRPr>
          </a:p>
          <a:p>
            <a:r>
              <a:rPr lang="de-DE" altLang="de-DE" b="1" u="sng" dirty="0">
                <a:solidFill>
                  <a:schemeClr val="bg1"/>
                </a:solidFill>
                <a:latin typeface="Century Gothic" panose="020B0502020202020204" pitchFamily="34" charset="0"/>
              </a:rPr>
              <a:t>Umgang mit Unternehmenseigentum, keine private Nutzung</a:t>
            </a:r>
          </a:p>
          <a:p>
            <a:endParaRPr lang="de-DE" altLang="de-DE" sz="1400" b="1" u="sng" dirty="0">
              <a:solidFill>
                <a:schemeClr val="bg1"/>
              </a:solidFill>
              <a:latin typeface="Century Gothic" panose="020B0502020202020204" pitchFamily="34" charset="0"/>
            </a:endParaRPr>
          </a:p>
          <a:p>
            <a:endParaRPr lang="de-DE" altLang="de-DE" sz="1400" b="1" u="sng" dirty="0">
              <a:solidFill>
                <a:schemeClr val="bg1"/>
              </a:solidFill>
              <a:latin typeface="Century Gothic" panose="020B0502020202020204" pitchFamily="34" charset="0"/>
            </a:endParaRPr>
          </a:p>
          <a:p>
            <a:pPr lvl="1"/>
            <a:endParaRPr lang="de-DE" altLang="de-DE" dirty="0">
              <a:solidFill>
                <a:schemeClr val="bg1"/>
              </a:solidFill>
              <a:latin typeface="Century Gothic" panose="020B0502020202020204" pitchFamily="34" charset="0"/>
            </a:endParaRPr>
          </a:p>
          <a:p>
            <a:endParaRPr lang="de-DE" altLang="de-DE"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2906666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75000"/>
            <a:lumOff val="25000"/>
            <a:alpha val="73000"/>
          </a:schemeClr>
        </a:solidFill>
        <a:effectLst/>
      </p:bgPr>
    </p:bg>
    <p:spTree>
      <p:nvGrpSpPr>
        <p:cNvPr id="1" name="">
          <a:extLst>
            <a:ext uri="{FF2B5EF4-FFF2-40B4-BE49-F238E27FC236}">
              <a16:creationId xmlns:a16="http://schemas.microsoft.com/office/drawing/2014/main" id="{C4863F97-8957-57AD-9A96-910636168CF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90B8B4B-E325-6537-ABCC-FD53F5DEFF36}"/>
              </a:ext>
            </a:extLst>
          </p:cNvPr>
          <p:cNvSpPr>
            <a:spLocks noGrp="1"/>
          </p:cNvSpPr>
          <p:nvPr>
            <p:ph type="title"/>
          </p:nvPr>
        </p:nvSpPr>
        <p:spPr>
          <a:xfrm>
            <a:off x="296848" y="182204"/>
            <a:ext cx="9258300" cy="788056"/>
          </a:xfrm>
        </p:spPr>
        <p:txBody>
          <a:bodyPr>
            <a:noAutofit/>
          </a:bodyPr>
          <a:lstStyle/>
          <a:p>
            <a:r>
              <a:rPr lang="de-DE" sz="2800" b="1" u="sng" dirty="0">
                <a:solidFill>
                  <a:schemeClr val="bg1"/>
                </a:solidFill>
                <a:latin typeface="Century Gothic" panose="020B0502020202020204" pitchFamily="34" charset="0"/>
              </a:rPr>
              <a:t>Unser Code </a:t>
            </a:r>
            <a:r>
              <a:rPr lang="de-DE" sz="2800" b="1" u="sng" dirty="0" err="1">
                <a:solidFill>
                  <a:schemeClr val="bg1"/>
                </a:solidFill>
                <a:latin typeface="Century Gothic" panose="020B0502020202020204" pitchFamily="34" charset="0"/>
              </a:rPr>
              <a:t>of</a:t>
            </a:r>
            <a:r>
              <a:rPr lang="de-DE" sz="2800" b="1" u="sng" dirty="0">
                <a:solidFill>
                  <a:schemeClr val="bg1"/>
                </a:solidFill>
                <a:latin typeface="Century Gothic" panose="020B0502020202020204" pitchFamily="34" charset="0"/>
              </a:rPr>
              <a:t> Conduct</a:t>
            </a:r>
            <a:br>
              <a:rPr lang="de-DE" sz="2800" b="1" u="sng" dirty="0">
                <a:solidFill>
                  <a:schemeClr val="bg1"/>
                </a:solidFill>
                <a:latin typeface="Century Gothic" panose="020B0502020202020204" pitchFamily="34" charset="0"/>
              </a:rPr>
            </a:br>
            <a:endParaRPr lang="de-DE" sz="2800" b="1" u="sng" dirty="0">
              <a:solidFill>
                <a:schemeClr val="bg1"/>
              </a:solidFill>
              <a:latin typeface="Century Gothic" panose="020B0502020202020204" pitchFamily="34" charset="0"/>
            </a:endParaRPr>
          </a:p>
        </p:txBody>
      </p:sp>
      <p:pic>
        <p:nvPicPr>
          <p:cNvPr id="5" name="Inhaltsplatzhalter 4" descr="Ein Bild, das Schrift, Text, Logo, Grafiken enthält.&#10;&#10;KI-generierte Inhalte können fehlerhaft sein.">
            <a:extLst>
              <a:ext uri="{FF2B5EF4-FFF2-40B4-BE49-F238E27FC236}">
                <a16:creationId xmlns:a16="http://schemas.microsoft.com/office/drawing/2014/main" id="{0399EA3B-B1EA-4916-24DF-9F1B2BA4A35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991344" y="0"/>
            <a:ext cx="2200656" cy="1645920"/>
          </a:xfrm>
          <a:effectLst>
            <a:softEdge rad="127000"/>
          </a:effectLst>
        </p:spPr>
      </p:pic>
      <p:sp>
        <p:nvSpPr>
          <p:cNvPr id="6" name="Fußzeilenplatzhalter 5">
            <a:extLst>
              <a:ext uri="{FF2B5EF4-FFF2-40B4-BE49-F238E27FC236}">
                <a16:creationId xmlns:a16="http://schemas.microsoft.com/office/drawing/2014/main" id="{EED19CDC-2C6F-569A-63EF-C132DD5E4E83}"/>
              </a:ext>
            </a:extLst>
          </p:cNvPr>
          <p:cNvSpPr>
            <a:spLocks noGrp="1"/>
          </p:cNvSpPr>
          <p:nvPr>
            <p:ph type="ftr" sz="quarter" idx="11"/>
          </p:nvPr>
        </p:nvSpPr>
        <p:spPr>
          <a:xfrm>
            <a:off x="0" y="6294438"/>
            <a:ext cx="12192000" cy="427037"/>
          </a:xfrm>
        </p:spPr>
        <p:txBody>
          <a:bodyPr/>
          <a:lstStyle/>
          <a:p>
            <a:r>
              <a:rPr lang="de-DE" sz="1400" b="1" dirty="0">
                <a:solidFill>
                  <a:schemeClr val="bg1"/>
                </a:solidFill>
              </a:rPr>
              <a:t>Industriereinigung - Industrieservice – Projektmanagement – Hauptsitz: Bahnstraße 19, 50858 Köln</a:t>
            </a:r>
          </a:p>
          <a:p>
            <a:r>
              <a:rPr lang="de-DE" sz="1400" b="1" dirty="0">
                <a:solidFill>
                  <a:schemeClr val="bg1"/>
                </a:solidFill>
              </a:rPr>
              <a:t>Köln / Kerpen / Mainz</a:t>
            </a:r>
          </a:p>
        </p:txBody>
      </p:sp>
      <p:sp>
        <p:nvSpPr>
          <p:cNvPr id="8" name="Foliennummernplatzhalter 7">
            <a:extLst>
              <a:ext uri="{FF2B5EF4-FFF2-40B4-BE49-F238E27FC236}">
                <a16:creationId xmlns:a16="http://schemas.microsoft.com/office/drawing/2014/main" id="{90561A10-BBA9-8CF5-1B26-15DE331D4838}"/>
              </a:ext>
            </a:extLst>
          </p:cNvPr>
          <p:cNvSpPr>
            <a:spLocks noGrp="1"/>
          </p:cNvSpPr>
          <p:nvPr>
            <p:ph type="sldNum" sz="quarter" idx="12"/>
          </p:nvPr>
        </p:nvSpPr>
        <p:spPr/>
        <p:txBody>
          <a:bodyPr/>
          <a:lstStyle/>
          <a:p>
            <a:fld id="{6F4321D7-18E2-403C-B93E-231D3FC03846}" type="slidenum">
              <a:rPr lang="de-DE" smtClean="0">
                <a:solidFill>
                  <a:schemeClr val="bg1"/>
                </a:solidFill>
              </a:rPr>
              <a:t>6</a:t>
            </a:fld>
            <a:endParaRPr lang="de-DE" dirty="0">
              <a:solidFill>
                <a:schemeClr val="bg1"/>
              </a:solidFill>
            </a:endParaRPr>
          </a:p>
        </p:txBody>
      </p:sp>
      <p:sp>
        <p:nvSpPr>
          <p:cNvPr id="9" name="Textfeld 8">
            <a:extLst>
              <a:ext uri="{FF2B5EF4-FFF2-40B4-BE49-F238E27FC236}">
                <a16:creationId xmlns:a16="http://schemas.microsoft.com/office/drawing/2014/main" id="{1694C36E-151E-E79E-BE72-ADA4777FD55C}"/>
              </a:ext>
            </a:extLst>
          </p:cNvPr>
          <p:cNvSpPr txBox="1"/>
          <p:nvPr/>
        </p:nvSpPr>
        <p:spPr>
          <a:xfrm>
            <a:off x="296848" y="1032172"/>
            <a:ext cx="9694496" cy="4185761"/>
          </a:xfrm>
          <a:prstGeom prst="rect">
            <a:avLst/>
          </a:prstGeom>
          <a:noFill/>
        </p:spPr>
        <p:txBody>
          <a:bodyPr wrap="square" rtlCol="0">
            <a:spAutoFit/>
          </a:bodyPr>
          <a:lstStyle/>
          <a:p>
            <a:endParaRPr lang="de-DE" altLang="de-DE" sz="1400" b="1" u="sng" dirty="0">
              <a:solidFill>
                <a:schemeClr val="bg1"/>
              </a:solidFill>
              <a:latin typeface="Century Gothic" panose="020B0502020202020204" pitchFamily="34" charset="0"/>
            </a:endParaRPr>
          </a:p>
          <a:p>
            <a:r>
              <a:rPr lang="de-DE" altLang="de-DE" b="1" u="sng" dirty="0">
                <a:solidFill>
                  <a:schemeClr val="bg1"/>
                </a:solidFill>
                <a:latin typeface="Century Gothic" panose="020B0502020202020204" pitchFamily="34" charset="0"/>
              </a:rPr>
              <a:t>Schutz von Informationen und Daten</a:t>
            </a:r>
          </a:p>
          <a:p>
            <a:endParaRPr lang="de-DE" altLang="de-DE" b="1" u="sng" dirty="0">
              <a:solidFill>
                <a:schemeClr val="bg1"/>
              </a:solidFill>
              <a:latin typeface="Century Gothic" panose="020B0502020202020204" pitchFamily="34" charset="0"/>
            </a:endParaRPr>
          </a:p>
          <a:p>
            <a:endParaRPr lang="de-DE" altLang="de-DE" b="1" u="sng" dirty="0">
              <a:solidFill>
                <a:schemeClr val="bg1"/>
              </a:solidFill>
              <a:latin typeface="Century Gothic" panose="020B0502020202020204" pitchFamily="34" charset="0"/>
            </a:endParaRPr>
          </a:p>
          <a:p>
            <a:r>
              <a:rPr lang="de-DE" altLang="de-DE" b="1" u="sng" dirty="0">
                <a:solidFill>
                  <a:schemeClr val="bg1"/>
                </a:solidFill>
                <a:latin typeface="Century Gothic" panose="020B0502020202020204" pitchFamily="34" charset="0"/>
              </a:rPr>
              <a:t>Achtung von Umwelt, Sicherheit und Gesundheit</a:t>
            </a:r>
          </a:p>
          <a:p>
            <a:pPr marL="742950" lvl="1" indent="-285750">
              <a:buFont typeface="Arial" panose="020B0604020202020204" pitchFamily="34" charset="0"/>
              <a:buChar char="•"/>
            </a:pPr>
            <a:r>
              <a:rPr lang="de-DE" altLang="de-DE" dirty="0">
                <a:solidFill>
                  <a:schemeClr val="bg1"/>
                </a:solidFill>
                <a:latin typeface="Century Gothic" panose="020B0502020202020204" pitchFamily="34" charset="0"/>
              </a:rPr>
              <a:t>Umweltschutz</a:t>
            </a:r>
          </a:p>
          <a:p>
            <a:pPr marL="742950" lvl="1" indent="-285750">
              <a:buFont typeface="Arial" panose="020B0604020202020204" pitchFamily="34" charset="0"/>
              <a:buChar char="•"/>
            </a:pPr>
            <a:r>
              <a:rPr lang="de-DE" altLang="de-DE" dirty="0">
                <a:solidFill>
                  <a:schemeClr val="bg1"/>
                </a:solidFill>
                <a:latin typeface="Century Gothic" panose="020B0502020202020204" pitchFamily="34" charset="0"/>
              </a:rPr>
              <a:t>Umgang mit Ressourcen</a:t>
            </a:r>
          </a:p>
          <a:p>
            <a:pPr marL="742950" lvl="1" indent="-285750">
              <a:buFont typeface="Arial" panose="020B0604020202020204" pitchFamily="34" charset="0"/>
              <a:buChar char="•"/>
            </a:pPr>
            <a:r>
              <a:rPr lang="de-DE" altLang="de-DE" dirty="0">
                <a:solidFill>
                  <a:schemeClr val="bg1"/>
                </a:solidFill>
                <a:latin typeface="Century Gothic" panose="020B0502020202020204" pitchFamily="34" charset="0"/>
              </a:rPr>
              <a:t>Arbeits- und Gesundheitsschutz</a:t>
            </a:r>
            <a:endParaRPr lang="de-DE" altLang="de-DE" b="1" u="sng" dirty="0">
              <a:solidFill>
                <a:schemeClr val="bg1"/>
              </a:solidFill>
              <a:latin typeface="Century Gothic" panose="020B0502020202020204" pitchFamily="34" charset="0"/>
            </a:endParaRPr>
          </a:p>
          <a:p>
            <a:endParaRPr lang="de-DE" altLang="de-DE" b="1" u="sng" dirty="0">
              <a:solidFill>
                <a:schemeClr val="bg1"/>
              </a:solidFill>
              <a:latin typeface="Century Gothic" panose="020B0502020202020204" pitchFamily="34" charset="0"/>
            </a:endParaRPr>
          </a:p>
          <a:p>
            <a:endParaRPr lang="de-DE" altLang="de-DE" b="1" u="sng" dirty="0">
              <a:solidFill>
                <a:schemeClr val="bg1"/>
              </a:solidFill>
              <a:latin typeface="Century Gothic" panose="020B0502020202020204" pitchFamily="34" charset="0"/>
            </a:endParaRPr>
          </a:p>
          <a:p>
            <a:r>
              <a:rPr lang="de-DE" altLang="de-DE" b="1" u="sng" dirty="0">
                <a:solidFill>
                  <a:schemeClr val="bg1"/>
                </a:solidFill>
                <a:latin typeface="Century Gothic" panose="020B0502020202020204" pitchFamily="34" charset="0"/>
              </a:rPr>
              <a:t>Umsetzung durch interne Organisation</a:t>
            </a:r>
          </a:p>
          <a:p>
            <a:pPr marL="742950" lvl="1" indent="-285750">
              <a:buFont typeface="Arial" panose="020B0604020202020204" pitchFamily="34" charset="0"/>
              <a:buChar char="•"/>
            </a:pPr>
            <a:r>
              <a:rPr lang="de-DE" altLang="de-DE" dirty="0">
                <a:solidFill>
                  <a:schemeClr val="bg1"/>
                </a:solidFill>
                <a:latin typeface="Century Gothic" panose="020B0502020202020204" pitchFamily="34" charset="0"/>
              </a:rPr>
              <a:t>Schulungen</a:t>
            </a:r>
          </a:p>
          <a:p>
            <a:pPr marL="742950" lvl="1" indent="-285750">
              <a:buFont typeface="Arial" panose="020B0604020202020204" pitchFamily="34" charset="0"/>
              <a:buChar char="•"/>
            </a:pPr>
            <a:r>
              <a:rPr lang="de-DE" altLang="de-DE" dirty="0">
                <a:solidFill>
                  <a:schemeClr val="bg1"/>
                </a:solidFill>
                <a:latin typeface="Century Gothic" panose="020B0502020202020204" pitchFamily="34" charset="0"/>
              </a:rPr>
              <a:t>Überprüfungen</a:t>
            </a:r>
            <a:endParaRPr lang="de-DE" altLang="de-DE" sz="1400" b="1" u="sng" dirty="0">
              <a:solidFill>
                <a:schemeClr val="bg1"/>
              </a:solidFill>
              <a:latin typeface="Century Gothic" panose="020B0502020202020204" pitchFamily="34" charset="0"/>
            </a:endParaRPr>
          </a:p>
          <a:p>
            <a:pPr lvl="1"/>
            <a:endParaRPr lang="de-DE" altLang="de-DE" dirty="0">
              <a:solidFill>
                <a:schemeClr val="bg1"/>
              </a:solidFill>
              <a:latin typeface="Century Gothic" panose="020B0502020202020204" pitchFamily="34" charset="0"/>
            </a:endParaRPr>
          </a:p>
          <a:p>
            <a:endParaRPr lang="de-DE" altLang="de-DE"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955648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lumMod val="75000"/>
            <a:lumOff val="25000"/>
            <a:alpha val="73000"/>
          </a:schemeClr>
        </a:solidFill>
        <a:effectLst/>
      </p:bgPr>
    </p:bg>
    <p:spTree>
      <p:nvGrpSpPr>
        <p:cNvPr id="1" name="">
          <a:extLst>
            <a:ext uri="{FF2B5EF4-FFF2-40B4-BE49-F238E27FC236}">
              <a16:creationId xmlns:a16="http://schemas.microsoft.com/office/drawing/2014/main" id="{0AF64E50-018B-26D6-77E9-356E0DE42C5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147F700-EE5D-8CCC-ADB3-3D21F2A995B0}"/>
              </a:ext>
            </a:extLst>
          </p:cNvPr>
          <p:cNvSpPr>
            <a:spLocks noGrp="1"/>
          </p:cNvSpPr>
          <p:nvPr>
            <p:ph type="title"/>
          </p:nvPr>
        </p:nvSpPr>
        <p:spPr>
          <a:xfrm>
            <a:off x="296848" y="437322"/>
            <a:ext cx="9258300" cy="594850"/>
          </a:xfrm>
        </p:spPr>
        <p:txBody>
          <a:bodyPr>
            <a:noAutofit/>
          </a:bodyPr>
          <a:lstStyle/>
          <a:p>
            <a:r>
              <a:rPr lang="de-DE" sz="2800" b="1" u="sng" dirty="0">
                <a:solidFill>
                  <a:schemeClr val="bg1"/>
                </a:solidFill>
                <a:latin typeface="Century Gothic" panose="020B0502020202020204" pitchFamily="34" charset="0"/>
              </a:rPr>
              <a:t>Compliance-Prozesse</a:t>
            </a:r>
          </a:p>
        </p:txBody>
      </p:sp>
      <p:pic>
        <p:nvPicPr>
          <p:cNvPr id="5" name="Inhaltsplatzhalter 4" descr="Ein Bild, das Schrift, Text, Logo, Grafiken enthält.&#10;&#10;KI-generierte Inhalte können fehlerhaft sein.">
            <a:extLst>
              <a:ext uri="{FF2B5EF4-FFF2-40B4-BE49-F238E27FC236}">
                <a16:creationId xmlns:a16="http://schemas.microsoft.com/office/drawing/2014/main" id="{DE4DAC9B-DB52-03B1-AA1C-8B999D8E00E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991344" y="0"/>
            <a:ext cx="2200656" cy="1645920"/>
          </a:xfrm>
          <a:effectLst>
            <a:softEdge rad="127000"/>
          </a:effectLst>
        </p:spPr>
      </p:pic>
      <p:sp>
        <p:nvSpPr>
          <p:cNvPr id="6" name="Fußzeilenplatzhalter 5">
            <a:extLst>
              <a:ext uri="{FF2B5EF4-FFF2-40B4-BE49-F238E27FC236}">
                <a16:creationId xmlns:a16="http://schemas.microsoft.com/office/drawing/2014/main" id="{1F4DE6FF-ED8A-C6DD-967B-67C6871CCF0E}"/>
              </a:ext>
            </a:extLst>
          </p:cNvPr>
          <p:cNvSpPr>
            <a:spLocks noGrp="1"/>
          </p:cNvSpPr>
          <p:nvPr>
            <p:ph type="ftr" sz="quarter" idx="11"/>
          </p:nvPr>
        </p:nvSpPr>
        <p:spPr>
          <a:xfrm>
            <a:off x="0" y="6294438"/>
            <a:ext cx="12192000" cy="427037"/>
          </a:xfrm>
        </p:spPr>
        <p:txBody>
          <a:bodyPr/>
          <a:lstStyle/>
          <a:p>
            <a:r>
              <a:rPr lang="de-DE" sz="1400" b="1" dirty="0">
                <a:solidFill>
                  <a:schemeClr val="bg1"/>
                </a:solidFill>
              </a:rPr>
              <a:t>Industriereinigung - Industrieservice – Projektmanagement – Hauptsitz: Bahnstraße 19, 50858 Köln</a:t>
            </a:r>
          </a:p>
          <a:p>
            <a:r>
              <a:rPr lang="de-DE" sz="1400" b="1" dirty="0">
                <a:solidFill>
                  <a:schemeClr val="bg1"/>
                </a:solidFill>
              </a:rPr>
              <a:t>Köln / Kerpen / Mainz</a:t>
            </a:r>
          </a:p>
        </p:txBody>
      </p:sp>
      <p:sp>
        <p:nvSpPr>
          <p:cNvPr id="8" name="Foliennummernplatzhalter 7">
            <a:extLst>
              <a:ext uri="{FF2B5EF4-FFF2-40B4-BE49-F238E27FC236}">
                <a16:creationId xmlns:a16="http://schemas.microsoft.com/office/drawing/2014/main" id="{C7D3937E-60B7-54FA-E59D-DBA0738D2EAD}"/>
              </a:ext>
            </a:extLst>
          </p:cNvPr>
          <p:cNvSpPr>
            <a:spLocks noGrp="1"/>
          </p:cNvSpPr>
          <p:nvPr>
            <p:ph type="sldNum" sz="quarter" idx="12"/>
          </p:nvPr>
        </p:nvSpPr>
        <p:spPr/>
        <p:txBody>
          <a:bodyPr/>
          <a:lstStyle/>
          <a:p>
            <a:fld id="{6F4321D7-18E2-403C-B93E-231D3FC03846}" type="slidenum">
              <a:rPr lang="de-DE" smtClean="0">
                <a:solidFill>
                  <a:schemeClr val="bg1"/>
                </a:solidFill>
              </a:rPr>
              <a:t>7</a:t>
            </a:fld>
            <a:endParaRPr lang="de-DE" dirty="0">
              <a:solidFill>
                <a:schemeClr val="bg1"/>
              </a:solidFill>
            </a:endParaRPr>
          </a:p>
        </p:txBody>
      </p:sp>
      <p:sp>
        <p:nvSpPr>
          <p:cNvPr id="9" name="Textfeld 8">
            <a:extLst>
              <a:ext uri="{FF2B5EF4-FFF2-40B4-BE49-F238E27FC236}">
                <a16:creationId xmlns:a16="http://schemas.microsoft.com/office/drawing/2014/main" id="{68DD5EFE-4B23-ABB5-698F-ED44239E4EE5}"/>
              </a:ext>
            </a:extLst>
          </p:cNvPr>
          <p:cNvSpPr txBox="1"/>
          <p:nvPr/>
        </p:nvSpPr>
        <p:spPr>
          <a:xfrm>
            <a:off x="296848" y="1215033"/>
            <a:ext cx="9694496" cy="5355312"/>
          </a:xfrm>
          <a:prstGeom prst="rect">
            <a:avLst/>
          </a:prstGeom>
          <a:noFill/>
        </p:spPr>
        <p:txBody>
          <a:bodyPr wrap="square" rtlCol="0">
            <a:spAutoFit/>
          </a:bodyPr>
          <a:lstStyle/>
          <a:p>
            <a:r>
              <a:rPr lang="de-DE" altLang="de-DE" dirty="0">
                <a:solidFill>
                  <a:schemeClr val="bg1"/>
                </a:solidFill>
                <a:latin typeface="Century Gothic" panose="020B0502020202020204" pitchFamily="34" charset="0"/>
              </a:rPr>
              <a:t>Zur Erreichung unserer Compliance-Ziele haben wir folgende Prozesse festgelegt:</a:t>
            </a:r>
          </a:p>
          <a:p>
            <a:endParaRPr lang="de-DE" altLang="de-DE" dirty="0">
              <a:solidFill>
                <a:schemeClr val="bg1"/>
              </a:solidFill>
              <a:latin typeface="Century Gothic" panose="020B0502020202020204" pitchFamily="34" charset="0"/>
            </a:endParaRPr>
          </a:p>
          <a:p>
            <a:r>
              <a:rPr lang="de-DE" altLang="de-DE" u="sng" dirty="0">
                <a:solidFill>
                  <a:schemeClr val="bg1"/>
                </a:solidFill>
                <a:latin typeface="Century Gothic" panose="020B0502020202020204" pitchFamily="34" charset="0"/>
              </a:rPr>
              <a:t>Vier-Augen-Prinzip:</a:t>
            </a:r>
          </a:p>
          <a:p>
            <a:pPr marL="285750" indent="-285750">
              <a:buFont typeface="Arial" panose="020B0604020202020204" pitchFamily="34" charset="0"/>
              <a:buChar char="•"/>
            </a:pPr>
            <a:r>
              <a:rPr lang="de-DE" altLang="de-DE" dirty="0">
                <a:solidFill>
                  <a:schemeClr val="bg1"/>
                </a:solidFill>
                <a:latin typeface="Century Gothic" panose="020B0502020202020204" pitchFamily="34" charset="0"/>
              </a:rPr>
              <a:t>Ausschreibungen und/oder größeren Projektplanungen werden von mindestens zwei Mitarbeitern/innen bearbeitet, zusätzlich vor der Geschäftsleitung plausibilisiert.</a:t>
            </a:r>
          </a:p>
          <a:p>
            <a:pPr marL="285750" indent="-285750">
              <a:buFont typeface="Arial" panose="020B0604020202020204" pitchFamily="34" charset="0"/>
              <a:buChar char="•"/>
            </a:pPr>
            <a:r>
              <a:rPr lang="de-DE" altLang="de-DE" dirty="0">
                <a:solidFill>
                  <a:schemeClr val="bg1"/>
                </a:solidFill>
                <a:latin typeface="Century Gothic" panose="020B0502020202020204" pitchFamily="34" charset="0"/>
              </a:rPr>
              <a:t>Bei der Freigabe von Zahlungen, Rechnungen, Verträgen, etc.</a:t>
            </a:r>
          </a:p>
          <a:p>
            <a:endParaRPr lang="de-DE" altLang="de-DE" dirty="0">
              <a:solidFill>
                <a:schemeClr val="bg1"/>
              </a:solidFill>
              <a:latin typeface="Century Gothic" panose="020B0502020202020204" pitchFamily="34" charset="0"/>
            </a:endParaRPr>
          </a:p>
          <a:p>
            <a:r>
              <a:rPr lang="de-DE" altLang="de-DE" u="sng" dirty="0">
                <a:solidFill>
                  <a:schemeClr val="bg1"/>
                </a:solidFill>
                <a:latin typeface="Century Gothic" panose="020B0502020202020204" pitchFamily="34" charset="0"/>
              </a:rPr>
              <a:t>Funktionstrennung:</a:t>
            </a:r>
          </a:p>
          <a:p>
            <a:r>
              <a:rPr lang="de-DE" altLang="de-DE" dirty="0">
                <a:solidFill>
                  <a:schemeClr val="bg1"/>
                </a:solidFill>
                <a:latin typeface="Century Gothic" panose="020B0502020202020204" pitchFamily="34" charset="0"/>
              </a:rPr>
              <a:t>Das Vier-Augen-Prinzip ist eng mit dem Prinzip der Funktionstrennung verbunden, bei dem die verschiedenen Stufen eines Prozesses (z.B. Erstellung, Prüfung, Genehmigung) von verschiedenen Personen ausgeführt werden müssen</a:t>
            </a:r>
          </a:p>
          <a:p>
            <a:endParaRPr lang="de-DE" altLang="de-DE" dirty="0">
              <a:solidFill>
                <a:schemeClr val="bg1"/>
              </a:solidFill>
              <a:latin typeface="Century Gothic" panose="020B0502020202020204" pitchFamily="34" charset="0"/>
            </a:endParaRPr>
          </a:p>
          <a:p>
            <a:r>
              <a:rPr lang="de-DE" altLang="de-DE" u="sng" dirty="0">
                <a:solidFill>
                  <a:schemeClr val="bg1"/>
                </a:solidFill>
                <a:latin typeface="Century Gothic" panose="020B0502020202020204" pitchFamily="34" charset="0"/>
              </a:rPr>
              <a:t>Zentralisierung:</a:t>
            </a:r>
          </a:p>
          <a:p>
            <a:pPr marL="285750" indent="-285750">
              <a:buFont typeface="Arial" panose="020B0604020202020204" pitchFamily="34" charset="0"/>
              <a:buChar char="•"/>
            </a:pPr>
            <a:r>
              <a:rPr lang="de-DE" altLang="de-DE" dirty="0">
                <a:solidFill>
                  <a:schemeClr val="bg1"/>
                </a:solidFill>
                <a:latin typeface="Century Gothic" panose="020B0502020202020204" pitchFamily="34" charset="0"/>
              </a:rPr>
              <a:t>Jeder Einstellungsprozess wird in der Verwaltung abgewickelt (Erstellen des Arbeitsvertrages, etc.), so können „Sonderabsprachen“ verhindert werden</a:t>
            </a:r>
          </a:p>
          <a:p>
            <a:pPr marL="285750" indent="-285750">
              <a:buFont typeface="Arial" panose="020B0604020202020204" pitchFamily="34" charset="0"/>
              <a:buChar char="•"/>
            </a:pPr>
            <a:r>
              <a:rPr lang="de-DE" altLang="de-DE" dirty="0">
                <a:solidFill>
                  <a:schemeClr val="bg1"/>
                </a:solidFill>
                <a:latin typeface="Century Gothic" panose="020B0502020202020204" pitchFamily="34" charset="0"/>
              </a:rPr>
              <a:t>Materialbestellungen werden aus der Zentrale abgewickelt</a:t>
            </a:r>
          </a:p>
          <a:p>
            <a:pPr marL="285750" indent="-285750">
              <a:buFont typeface="Arial" panose="020B0604020202020204" pitchFamily="34" charset="0"/>
              <a:buChar char="•"/>
            </a:pPr>
            <a:endParaRPr lang="de-DE" altLang="de-DE" dirty="0">
              <a:solidFill>
                <a:schemeClr val="bg1"/>
              </a:solidFill>
              <a:latin typeface="Century Gothic" panose="020B0502020202020204" pitchFamily="34" charset="0"/>
            </a:endParaRPr>
          </a:p>
          <a:p>
            <a:endParaRPr lang="de-DE" altLang="de-DE"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13648148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75000"/>
            <a:lumOff val="25000"/>
            <a:alpha val="73000"/>
          </a:schemeClr>
        </a:solidFill>
        <a:effectLst/>
      </p:bgPr>
    </p:bg>
    <p:spTree>
      <p:nvGrpSpPr>
        <p:cNvPr id="1" name="">
          <a:extLst>
            <a:ext uri="{FF2B5EF4-FFF2-40B4-BE49-F238E27FC236}">
              <a16:creationId xmlns:a16="http://schemas.microsoft.com/office/drawing/2014/main" id="{50CE4F69-D895-6419-3327-BFBF532804A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D01B922-37F7-1DBE-11D5-3363F6404679}"/>
              </a:ext>
            </a:extLst>
          </p:cNvPr>
          <p:cNvSpPr>
            <a:spLocks noGrp="1"/>
          </p:cNvSpPr>
          <p:nvPr>
            <p:ph type="title"/>
          </p:nvPr>
        </p:nvSpPr>
        <p:spPr>
          <a:xfrm>
            <a:off x="296848" y="437322"/>
            <a:ext cx="9258300" cy="594850"/>
          </a:xfrm>
        </p:spPr>
        <p:txBody>
          <a:bodyPr>
            <a:noAutofit/>
          </a:bodyPr>
          <a:lstStyle/>
          <a:p>
            <a:r>
              <a:rPr lang="de-DE" sz="2800" b="1" u="sng" dirty="0">
                <a:solidFill>
                  <a:schemeClr val="bg1"/>
                </a:solidFill>
                <a:latin typeface="Century Gothic" panose="020B0502020202020204" pitchFamily="34" charset="0"/>
              </a:rPr>
              <a:t>Compliance-Prozesse</a:t>
            </a:r>
          </a:p>
        </p:txBody>
      </p:sp>
      <p:pic>
        <p:nvPicPr>
          <p:cNvPr id="5" name="Inhaltsplatzhalter 4" descr="Ein Bild, das Schrift, Text, Logo, Grafiken enthält.&#10;&#10;KI-generierte Inhalte können fehlerhaft sein.">
            <a:extLst>
              <a:ext uri="{FF2B5EF4-FFF2-40B4-BE49-F238E27FC236}">
                <a16:creationId xmlns:a16="http://schemas.microsoft.com/office/drawing/2014/main" id="{7396A76A-45AA-7CD3-A562-0E5F56C3507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991344" y="0"/>
            <a:ext cx="2200656" cy="1645920"/>
          </a:xfrm>
          <a:effectLst>
            <a:softEdge rad="127000"/>
          </a:effectLst>
        </p:spPr>
      </p:pic>
      <p:sp>
        <p:nvSpPr>
          <p:cNvPr id="6" name="Fußzeilenplatzhalter 5">
            <a:extLst>
              <a:ext uri="{FF2B5EF4-FFF2-40B4-BE49-F238E27FC236}">
                <a16:creationId xmlns:a16="http://schemas.microsoft.com/office/drawing/2014/main" id="{4D583C68-B0F2-472E-A792-39BF756E7DC5}"/>
              </a:ext>
            </a:extLst>
          </p:cNvPr>
          <p:cNvSpPr>
            <a:spLocks noGrp="1"/>
          </p:cNvSpPr>
          <p:nvPr>
            <p:ph type="ftr" sz="quarter" idx="11"/>
          </p:nvPr>
        </p:nvSpPr>
        <p:spPr>
          <a:xfrm>
            <a:off x="0" y="6294438"/>
            <a:ext cx="12192000" cy="427037"/>
          </a:xfrm>
        </p:spPr>
        <p:txBody>
          <a:bodyPr/>
          <a:lstStyle/>
          <a:p>
            <a:r>
              <a:rPr lang="de-DE" sz="1400" b="1" dirty="0">
                <a:solidFill>
                  <a:schemeClr val="bg1"/>
                </a:solidFill>
              </a:rPr>
              <a:t>Industriereinigung - Industrieservice – Projektmanagement – Hauptsitz: Bahnstraße 19, 50858 Köln</a:t>
            </a:r>
          </a:p>
          <a:p>
            <a:r>
              <a:rPr lang="de-DE" sz="1400" b="1" dirty="0">
                <a:solidFill>
                  <a:schemeClr val="bg1"/>
                </a:solidFill>
              </a:rPr>
              <a:t>Köln / Kerpen / Mainz</a:t>
            </a:r>
          </a:p>
        </p:txBody>
      </p:sp>
      <p:sp>
        <p:nvSpPr>
          <p:cNvPr id="8" name="Foliennummernplatzhalter 7">
            <a:extLst>
              <a:ext uri="{FF2B5EF4-FFF2-40B4-BE49-F238E27FC236}">
                <a16:creationId xmlns:a16="http://schemas.microsoft.com/office/drawing/2014/main" id="{60480454-44EE-6A6C-82D4-68C01AD19954}"/>
              </a:ext>
            </a:extLst>
          </p:cNvPr>
          <p:cNvSpPr>
            <a:spLocks noGrp="1"/>
          </p:cNvSpPr>
          <p:nvPr>
            <p:ph type="sldNum" sz="quarter" idx="12"/>
          </p:nvPr>
        </p:nvSpPr>
        <p:spPr/>
        <p:txBody>
          <a:bodyPr/>
          <a:lstStyle/>
          <a:p>
            <a:fld id="{6F4321D7-18E2-403C-B93E-231D3FC03846}" type="slidenum">
              <a:rPr lang="de-DE" smtClean="0">
                <a:solidFill>
                  <a:schemeClr val="bg1"/>
                </a:solidFill>
              </a:rPr>
              <a:t>8</a:t>
            </a:fld>
            <a:endParaRPr lang="de-DE" dirty="0">
              <a:solidFill>
                <a:schemeClr val="bg1"/>
              </a:solidFill>
            </a:endParaRPr>
          </a:p>
        </p:txBody>
      </p:sp>
      <p:sp>
        <p:nvSpPr>
          <p:cNvPr id="9" name="Textfeld 8">
            <a:extLst>
              <a:ext uri="{FF2B5EF4-FFF2-40B4-BE49-F238E27FC236}">
                <a16:creationId xmlns:a16="http://schemas.microsoft.com/office/drawing/2014/main" id="{453DB9C4-9D3A-39DB-46C5-B2B762B88074}"/>
              </a:ext>
            </a:extLst>
          </p:cNvPr>
          <p:cNvSpPr txBox="1"/>
          <p:nvPr/>
        </p:nvSpPr>
        <p:spPr>
          <a:xfrm>
            <a:off x="296848" y="1215033"/>
            <a:ext cx="9694496" cy="4524315"/>
          </a:xfrm>
          <a:prstGeom prst="rect">
            <a:avLst/>
          </a:prstGeom>
          <a:noFill/>
        </p:spPr>
        <p:txBody>
          <a:bodyPr wrap="square" rtlCol="0">
            <a:spAutoFit/>
          </a:bodyPr>
          <a:lstStyle/>
          <a:p>
            <a:r>
              <a:rPr lang="de-DE" altLang="de-DE" dirty="0">
                <a:solidFill>
                  <a:schemeClr val="bg1"/>
                </a:solidFill>
                <a:latin typeface="Century Gothic" panose="020B0502020202020204" pitchFamily="34" charset="0"/>
              </a:rPr>
              <a:t>Genehmigungsregelungen:</a:t>
            </a:r>
          </a:p>
          <a:p>
            <a:pPr marL="285750" indent="-285750">
              <a:buFont typeface="Arial" panose="020B0604020202020204" pitchFamily="34" charset="0"/>
              <a:buChar char="•"/>
            </a:pPr>
            <a:r>
              <a:rPr lang="de-DE" altLang="de-DE" dirty="0">
                <a:solidFill>
                  <a:schemeClr val="bg1"/>
                </a:solidFill>
                <a:latin typeface="Century Gothic" panose="020B0502020202020204" pitchFamily="34" charset="0"/>
              </a:rPr>
              <a:t>Materialbestellungen werden in der Verwaltung gegengeprüft, neben der Bauleitung, muss diese ebenfalls von der übergeordneten Führungskraft freigegeben werden</a:t>
            </a:r>
          </a:p>
          <a:p>
            <a:endParaRPr lang="de-DE" altLang="de-DE" dirty="0">
              <a:solidFill>
                <a:schemeClr val="bg1"/>
              </a:solidFill>
              <a:latin typeface="Century Gothic" panose="020B0502020202020204" pitchFamily="34" charset="0"/>
            </a:endParaRPr>
          </a:p>
          <a:p>
            <a:r>
              <a:rPr lang="de-DE" altLang="de-DE" dirty="0">
                <a:solidFill>
                  <a:schemeClr val="bg1"/>
                </a:solidFill>
                <a:latin typeface="Century Gothic" panose="020B0502020202020204" pitchFamily="34" charset="0"/>
              </a:rPr>
              <a:t>Elektronisches Postfach:</a:t>
            </a:r>
          </a:p>
          <a:p>
            <a:pPr marL="285750" indent="-285750">
              <a:buFont typeface="Arial" panose="020B0604020202020204" pitchFamily="34" charset="0"/>
              <a:buChar char="•"/>
            </a:pPr>
            <a:r>
              <a:rPr lang="de-DE" altLang="de-DE" dirty="0">
                <a:solidFill>
                  <a:schemeClr val="bg1"/>
                </a:solidFill>
                <a:latin typeface="Century Gothic" panose="020B0502020202020204" pitchFamily="34" charset="0"/>
              </a:rPr>
              <a:t>Unter der Mailadresse </a:t>
            </a:r>
            <a:r>
              <a:rPr lang="de-DE" altLang="de-DE" b="1" dirty="0">
                <a:solidFill>
                  <a:schemeClr val="bg1"/>
                </a:solidFill>
                <a:latin typeface="Century Gothic" panose="020B0502020202020204" pitchFamily="34" charset="0"/>
                <a:hlinkClick r:id="rId3">
                  <a:extLst>
                    <a:ext uri="{A12FA001-AC4F-418D-AE19-62706E023703}">
                      <ahyp:hlinkClr xmlns:ahyp="http://schemas.microsoft.com/office/drawing/2018/hyperlinkcolor" val="tx"/>
                    </a:ext>
                  </a:extLst>
                </a:hlinkClick>
              </a:rPr>
              <a:t>compliance@zeitgemaess.net</a:t>
            </a:r>
            <a:r>
              <a:rPr lang="de-DE" altLang="de-DE" b="1" dirty="0">
                <a:solidFill>
                  <a:schemeClr val="bg1"/>
                </a:solidFill>
                <a:latin typeface="Century Gothic" panose="020B0502020202020204" pitchFamily="34" charset="0"/>
              </a:rPr>
              <a:t> </a:t>
            </a:r>
            <a:r>
              <a:rPr lang="de-DE" altLang="de-DE" dirty="0">
                <a:solidFill>
                  <a:schemeClr val="bg1"/>
                </a:solidFill>
                <a:latin typeface="Century Gothic" panose="020B0502020202020204" pitchFamily="34" charset="0"/>
              </a:rPr>
              <a:t>können alle internen und externen Parteien anonym Probleme/Verstöße melden (hier werden wir auf der neuen Website einen Verweis auf diese Möglichkeit einbauen. In den Einstellungsunterlagen ist der Verweis bereits vorhanden.)</a:t>
            </a:r>
          </a:p>
          <a:p>
            <a:endParaRPr lang="de-DE" altLang="de-DE" dirty="0">
              <a:solidFill>
                <a:schemeClr val="bg1"/>
              </a:solidFill>
              <a:latin typeface="Century Gothic" panose="020B0502020202020204" pitchFamily="34" charset="0"/>
            </a:endParaRPr>
          </a:p>
          <a:p>
            <a:r>
              <a:rPr lang="de-DE" altLang="de-DE" dirty="0">
                <a:solidFill>
                  <a:schemeClr val="bg1"/>
                </a:solidFill>
                <a:latin typeface="Century Gothic" panose="020B0502020202020204" pitchFamily="34" charset="0"/>
              </a:rPr>
              <a:t>Wiederkehrende Schulungen:</a:t>
            </a:r>
          </a:p>
          <a:p>
            <a:pPr marL="285750" indent="-285750">
              <a:buFont typeface="Arial" panose="020B0604020202020204" pitchFamily="34" charset="0"/>
              <a:buChar char="•"/>
            </a:pPr>
            <a:r>
              <a:rPr lang="de-DE" altLang="de-DE" dirty="0">
                <a:solidFill>
                  <a:schemeClr val="bg1"/>
                </a:solidFill>
                <a:latin typeface="Century Gothic" panose="020B0502020202020204" pitchFamily="34" charset="0"/>
              </a:rPr>
              <a:t>Alle Mitarbeiter werden im Rahmen Ihrer Erstschulung und bei der jährlichen Schulung im Bereich Compliance geschult.</a:t>
            </a:r>
          </a:p>
          <a:p>
            <a:pPr marL="285750" indent="-285750">
              <a:buFont typeface="Arial" panose="020B0604020202020204" pitchFamily="34" charset="0"/>
              <a:buChar char="•"/>
            </a:pPr>
            <a:endParaRPr lang="de-DE" altLang="de-DE" dirty="0">
              <a:solidFill>
                <a:schemeClr val="bg1"/>
              </a:solidFill>
              <a:latin typeface="Century Gothic" panose="020B0502020202020204" pitchFamily="34" charset="0"/>
            </a:endParaRPr>
          </a:p>
          <a:p>
            <a:endParaRPr lang="de-DE" altLang="de-DE"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23059660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21F6DED-876B-831F-7055-1B5B2C49B915}"/>
            </a:ext>
          </a:extLst>
        </p:cNvPr>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4671654A-FB74-00CA-D333-5C2C2FB5CD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0A987916-3CFB-464B-A370-E2EAFAB043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25BF86B-187A-58C9-2724-660365C8704C}"/>
              </a:ext>
            </a:extLst>
          </p:cNvPr>
          <p:cNvSpPr>
            <a:spLocks noGrp="1"/>
          </p:cNvSpPr>
          <p:nvPr>
            <p:ph type="ctrTitle"/>
          </p:nvPr>
        </p:nvSpPr>
        <p:spPr>
          <a:xfrm>
            <a:off x="6636862" y="1981077"/>
            <a:ext cx="4805996" cy="3017266"/>
          </a:xfrm>
        </p:spPr>
        <p:txBody>
          <a:bodyPr anchor="t">
            <a:normAutofit/>
          </a:bodyPr>
          <a:lstStyle/>
          <a:p>
            <a:pPr algn="l"/>
            <a:br>
              <a:rPr lang="de-DE" sz="4000" dirty="0">
                <a:solidFill>
                  <a:schemeClr val="tx2"/>
                </a:solidFill>
              </a:rPr>
            </a:br>
            <a:br>
              <a:rPr lang="de-DE" sz="4000" dirty="0">
                <a:solidFill>
                  <a:schemeClr val="tx2"/>
                </a:solidFill>
              </a:rPr>
            </a:br>
            <a:endParaRPr lang="de-DE" sz="4000" dirty="0">
              <a:solidFill>
                <a:schemeClr val="tx2"/>
              </a:solidFill>
            </a:endParaRPr>
          </a:p>
        </p:txBody>
      </p:sp>
      <p:sp>
        <p:nvSpPr>
          <p:cNvPr id="3" name="Untertitel 2">
            <a:extLst>
              <a:ext uri="{FF2B5EF4-FFF2-40B4-BE49-F238E27FC236}">
                <a16:creationId xmlns:a16="http://schemas.microsoft.com/office/drawing/2014/main" id="{6F1968AD-1AC5-7749-413F-60D41265C17D}"/>
              </a:ext>
            </a:extLst>
          </p:cNvPr>
          <p:cNvSpPr>
            <a:spLocks noGrp="1"/>
          </p:cNvSpPr>
          <p:nvPr>
            <p:ph type="subTitle" idx="1"/>
          </p:nvPr>
        </p:nvSpPr>
        <p:spPr>
          <a:xfrm>
            <a:off x="6467898" y="791318"/>
            <a:ext cx="5510263" cy="2713881"/>
          </a:xfrm>
        </p:spPr>
        <p:txBody>
          <a:bodyPr anchor="b">
            <a:normAutofit/>
          </a:bodyPr>
          <a:lstStyle/>
          <a:p>
            <a:pPr algn="l"/>
            <a:r>
              <a:rPr lang="de-DE" sz="2000" b="1" dirty="0">
                <a:solidFill>
                  <a:srgbClr val="0070C0"/>
                </a:solidFill>
                <a:latin typeface="Century Gothic" panose="020B0502020202020204" pitchFamily="34" charset="0"/>
              </a:rPr>
              <a:t>Vielen Dank für Ihre Zeit</a:t>
            </a:r>
          </a:p>
          <a:p>
            <a:pPr algn="l"/>
            <a:endParaRPr lang="de-DE" sz="2000" b="1" dirty="0">
              <a:solidFill>
                <a:srgbClr val="0070C0"/>
              </a:solidFill>
              <a:latin typeface="Century Gothic" panose="020B0502020202020204" pitchFamily="34" charset="0"/>
            </a:endParaRPr>
          </a:p>
          <a:p>
            <a:pPr algn="l"/>
            <a:r>
              <a:rPr lang="de-DE" sz="2000" b="1" dirty="0">
                <a:solidFill>
                  <a:srgbClr val="0070C0"/>
                </a:solidFill>
                <a:latin typeface="Century Gothic" panose="020B0502020202020204" pitchFamily="34" charset="0"/>
              </a:rPr>
              <a:t>Weiterhin arbeiten wir gemeinsam mit Ihnen daran unsere Prozesse zu optimieren und uns stetig zu verbessern.</a:t>
            </a:r>
            <a:endParaRPr lang="de-DE" b="1" dirty="0">
              <a:solidFill>
                <a:srgbClr val="0070C0"/>
              </a:solidFill>
              <a:latin typeface="Century Gothic" panose="020B0502020202020204" pitchFamily="34" charset="0"/>
            </a:endParaRPr>
          </a:p>
        </p:txBody>
      </p:sp>
      <p:pic>
        <p:nvPicPr>
          <p:cNvPr id="6" name="Grafik 5" descr="Ein Bild, das Schrift, Text, Logo, Grafiken enthält.&#10;&#10;KI-generierte Inhalte können fehlerhaft sein.">
            <a:extLst>
              <a:ext uri="{FF2B5EF4-FFF2-40B4-BE49-F238E27FC236}">
                <a16:creationId xmlns:a16="http://schemas.microsoft.com/office/drawing/2014/main" id="{7E2986CA-6A51-1F40-E302-6B0F292AC5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7340" y="1456072"/>
            <a:ext cx="4141760" cy="3097715"/>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15" name="Group 14">
            <a:extLst>
              <a:ext uri="{FF2B5EF4-FFF2-40B4-BE49-F238E27FC236}">
                <a16:creationId xmlns:a16="http://schemas.microsoft.com/office/drawing/2014/main" id="{2E419D16-9B5D-B2BC-D1A6-4CF38C96A77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53" y="-5977"/>
            <a:ext cx="6238675" cy="6863979"/>
            <a:chOff x="305" y="-5977"/>
            <a:chExt cx="6238675" cy="6863979"/>
          </a:xfrm>
        </p:grpSpPr>
        <p:sp>
          <p:nvSpPr>
            <p:cNvPr id="16" name="Freeform: Shape 15">
              <a:extLst>
                <a:ext uri="{FF2B5EF4-FFF2-40B4-BE49-F238E27FC236}">
                  <a16:creationId xmlns:a16="http://schemas.microsoft.com/office/drawing/2014/main" id="{18624EFC-8933-C187-4392-696194CCE5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BC10AEA2-808D-9EC9-4B3A-A8240EE707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FD575128-4C5B-729D-38F1-1792C285A7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886589185"/>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Ion</Template>
  <TotalTime>0</TotalTime>
  <Words>777</Words>
  <Application>Microsoft Office PowerPoint</Application>
  <PresentationFormat>Breitbild</PresentationFormat>
  <Paragraphs>113</Paragraphs>
  <Slides>9</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9</vt:i4>
      </vt:variant>
    </vt:vector>
  </HeadingPairs>
  <TitlesOfParts>
    <vt:vector size="15" baseType="lpstr">
      <vt:lpstr>Aptos</vt:lpstr>
      <vt:lpstr>Aptos Display</vt:lpstr>
      <vt:lpstr>Arial</vt:lpstr>
      <vt:lpstr>Century Gothic</vt:lpstr>
      <vt:lpstr>Wingdings</vt:lpstr>
      <vt:lpstr>Office</vt:lpstr>
      <vt:lpstr>PowerPoint-Präsentation</vt:lpstr>
      <vt:lpstr>Unser Unternehmen</vt:lpstr>
      <vt:lpstr>Unser Unternehmen</vt:lpstr>
      <vt:lpstr>Unser Code of Conduct </vt:lpstr>
      <vt:lpstr>Unser Code of Conduct </vt:lpstr>
      <vt:lpstr>Unser Code of Conduct </vt:lpstr>
      <vt:lpstr>Compliance-Prozesse</vt:lpstr>
      <vt:lpstr>Compliance-Prozesse</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Erkan Cakmak</dc:creator>
  <cp:lastModifiedBy>Erkan Cakmak</cp:lastModifiedBy>
  <cp:revision>21</cp:revision>
  <cp:lastPrinted>2025-06-12T06:45:41Z</cp:lastPrinted>
  <dcterms:created xsi:type="dcterms:W3CDTF">2025-02-06T08:37:17Z</dcterms:created>
  <dcterms:modified xsi:type="dcterms:W3CDTF">2026-04-16T11:35:03Z</dcterms:modified>
</cp:coreProperties>
</file>